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76" r:id="rId7"/>
    <p:sldId id="277" r:id="rId8"/>
    <p:sldId id="278" r:id="rId9"/>
    <p:sldId id="261" r:id="rId10"/>
    <p:sldId id="262" r:id="rId11"/>
    <p:sldId id="263" r:id="rId12"/>
    <p:sldId id="270" r:id="rId13"/>
    <p:sldId id="271" r:id="rId14"/>
    <p:sldId id="273" r:id="rId15"/>
    <p:sldId id="274" r:id="rId16"/>
    <p:sldId id="264" r:id="rId17"/>
    <p:sldId id="265" r:id="rId18"/>
    <p:sldId id="275" r:id="rId19"/>
    <p:sldId id="266" r:id="rId20"/>
    <p:sldId id="267" r:id="rId21"/>
    <p:sldId id="268" r:id="rId22"/>
    <p:sldId id="26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11/21/2019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Случай длительного лечения метастатического </a:t>
            </a:r>
            <a:r>
              <a:rPr lang="ru-RU" dirty="0" err="1" smtClean="0"/>
              <a:t>колоректального</a:t>
            </a:r>
            <a:r>
              <a:rPr lang="ru-RU" dirty="0" smtClean="0"/>
              <a:t> рака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Аверьянова С.В.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1742983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47369" y="3558396"/>
            <a:ext cx="8915399" cy="2262781"/>
          </a:xfrm>
        </p:spPr>
        <p:txBody>
          <a:bodyPr>
            <a:normAutofit fontScale="90000"/>
          </a:bodyPr>
          <a:lstStyle/>
          <a:p>
            <a:r>
              <a:rPr lang="ru-RU" dirty="0"/>
              <a:t>: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2700" dirty="0" smtClean="0"/>
              <a:t>Пациент</a:t>
            </a:r>
            <a:r>
              <a:rPr lang="ru-RU" dirty="0" smtClean="0"/>
              <a:t> </a:t>
            </a:r>
            <a:r>
              <a:rPr lang="ru-RU" sz="3100" dirty="0" smtClean="0"/>
              <a:t> С,1977 </a:t>
            </a:r>
            <a:r>
              <a:rPr lang="ru-RU" sz="3100" dirty="0" err="1" smtClean="0"/>
              <a:t>г.р</a:t>
            </a:r>
            <a:r>
              <a:rPr lang="ru-RU" sz="3100" dirty="0" smtClean="0"/>
              <a:t> </a:t>
            </a:r>
            <a:r>
              <a:rPr lang="ru-RU" dirty="0"/>
              <a:t/>
            </a:r>
            <a:br>
              <a:rPr lang="ru-RU" dirty="0"/>
            </a:br>
            <a:r>
              <a:rPr lang="ru-RU" sz="3100" dirty="0"/>
              <a:t>Диагноз: «Рак </a:t>
            </a:r>
            <a:r>
              <a:rPr lang="ru-RU" sz="3100" dirty="0" err="1"/>
              <a:t>ректосигмоидного</a:t>
            </a:r>
            <a:r>
              <a:rPr lang="ru-RU" sz="3100" dirty="0"/>
              <a:t> отдела толстой кишки pT3N1вM1а» установлен в XII-2015г.</a:t>
            </a:r>
            <a:br>
              <a:rPr lang="ru-RU" sz="3100" dirty="0"/>
            </a:br>
            <a:r>
              <a:rPr lang="ru-RU" sz="3100" dirty="0"/>
              <a:t>С декабря 2015года, появились жалобы на нарушение стула (в виде частых позывов и поносы), кровь в кале. При обследовании по месту жительства по данным RRS – получены клетки </a:t>
            </a:r>
            <a:r>
              <a:rPr lang="ru-RU" sz="3100" dirty="0" err="1" smtClean="0"/>
              <a:t>аденокарциномы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sz="3100" dirty="0"/>
          </a:p>
        </p:txBody>
      </p:sp>
    </p:spTree>
    <p:extLst>
      <p:ext uri="{BB962C8B-B14F-4D97-AF65-F5344CB8AC3E}">
        <p14:creationId xmlns:p14="http://schemas.microsoft.com/office/powerpoint/2010/main" val="12458820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7756" y="882903"/>
            <a:ext cx="8915400" cy="3777622"/>
          </a:xfrm>
        </p:spPr>
        <p:txBody>
          <a:bodyPr>
            <a:noAutofit/>
          </a:bodyPr>
          <a:lstStyle/>
          <a:p>
            <a:r>
              <a:rPr lang="ru-RU" sz="2400" dirty="0"/>
              <a:t>1 этап - до 04.2016г </a:t>
            </a:r>
            <a:r>
              <a:rPr lang="ru-RU" sz="2400" dirty="0" smtClean="0"/>
              <a:t> </a:t>
            </a:r>
            <a:r>
              <a:rPr lang="ru-RU" sz="2400" dirty="0"/>
              <a:t>проведено 9 курсов ПХТ (FOL-FOX). При оценке эффекта - положительная динамика.</a:t>
            </a:r>
            <a:br>
              <a:rPr lang="ru-RU" sz="2400" dirty="0"/>
            </a:br>
            <a:r>
              <a:rPr lang="ru-RU" sz="2400" dirty="0"/>
              <a:t>2 этап - до июня </a:t>
            </a:r>
            <a:r>
              <a:rPr lang="ru-RU" sz="2400" dirty="0" smtClean="0"/>
              <a:t>2016г проведено еще 4 курса </a:t>
            </a:r>
            <a:r>
              <a:rPr lang="ru-RU" sz="2400" dirty="0"/>
              <a:t>ПХТ п</a:t>
            </a:r>
            <a:r>
              <a:rPr lang="ru-RU" sz="2400" dirty="0" smtClean="0"/>
              <a:t>о той же схеме.</a:t>
            </a: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/>
              <a:t>3 этап - 14.07.16 в РОНЦ выполнена левосторонняя </a:t>
            </a:r>
            <a:r>
              <a:rPr lang="ru-RU" sz="2400" dirty="0" err="1"/>
              <a:t>гемигепатэктомия</a:t>
            </a:r>
            <a:r>
              <a:rPr lang="ru-RU" sz="2400" dirty="0"/>
              <a:t>, </a:t>
            </a:r>
            <a:r>
              <a:rPr lang="ru-RU" sz="2400" dirty="0" err="1"/>
              <a:t>сегментэктомия</a:t>
            </a:r>
            <a:r>
              <a:rPr lang="ru-RU" sz="2400" dirty="0"/>
              <a:t> S1 печени с краевой резекцией нижней полой вены, резекция S7,8,6 сегментов правой доли печени, </a:t>
            </a:r>
            <a:r>
              <a:rPr lang="ru-RU" sz="2400" dirty="0" err="1"/>
              <a:t>холецистэктомия</a:t>
            </a:r>
            <a:r>
              <a:rPr lang="ru-RU" sz="2400" dirty="0"/>
              <a:t>.</a:t>
            </a:r>
            <a:br>
              <a:rPr lang="ru-RU" sz="2400" dirty="0"/>
            </a:br>
            <a:r>
              <a:rPr lang="ru-RU" sz="2400" dirty="0"/>
              <a:t>ГИ №28149\2016 - в удаленных очагах комплексы </a:t>
            </a:r>
            <a:r>
              <a:rPr lang="ru-RU" sz="2400" dirty="0" err="1"/>
              <a:t>аденокарциномы</a:t>
            </a:r>
            <a:r>
              <a:rPr lang="ru-RU" sz="2400" dirty="0"/>
              <a:t> кишечного типа, в большинстве </a:t>
            </a:r>
            <a:r>
              <a:rPr lang="ru-RU" sz="2400" dirty="0" err="1"/>
              <a:t>патоморфоз</a:t>
            </a:r>
            <a:r>
              <a:rPr lang="ru-RU" sz="2400" dirty="0"/>
              <a:t> 2-3 степени. Фрагмент вены без достоверных признаков опухолевой инвазии.</a:t>
            </a:r>
            <a:br>
              <a:rPr lang="ru-RU" sz="2400" dirty="0"/>
            </a:b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89524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54215" y="1391728"/>
            <a:ext cx="8915400" cy="3777622"/>
          </a:xfrm>
        </p:spPr>
        <p:txBody>
          <a:bodyPr>
            <a:noAutofit/>
          </a:bodyPr>
          <a:lstStyle/>
          <a:p>
            <a:r>
              <a:rPr lang="ru-RU" sz="2400" dirty="0"/>
              <a:t>4 этап - 08.09.16 в РОНЦ выполнена резекция прямой кишки, сформирован </a:t>
            </a:r>
            <a:r>
              <a:rPr lang="ru-RU" sz="2400" dirty="0" err="1"/>
              <a:t>сигмо-ректоанастомоз</a:t>
            </a:r>
            <a:r>
              <a:rPr lang="ru-RU" sz="2400" dirty="0"/>
              <a:t> по типу "конец в конец"</a:t>
            </a:r>
          </a:p>
          <a:p>
            <a:r>
              <a:rPr lang="ru-RU" sz="2400" dirty="0"/>
              <a:t>ГИ №34655\16 - опухоль прямой кишки - </a:t>
            </a:r>
            <a:r>
              <a:rPr lang="ru-RU" sz="2400" dirty="0" err="1"/>
              <a:t>аденокарцинома</a:t>
            </a:r>
            <a:r>
              <a:rPr lang="ru-RU" sz="2400" dirty="0"/>
              <a:t>, G2-3, врастающая в мышечный слой стенки кишки. В краях резекции без опухолевого роста. В 2 из 3 лимфоузлах </a:t>
            </a:r>
            <a:r>
              <a:rPr lang="ru-RU" sz="2400" dirty="0" err="1"/>
              <a:t>мтс</a:t>
            </a:r>
            <a:r>
              <a:rPr lang="ru-RU" sz="2400" dirty="0"/>
              <a:t> рака.</a:t>
            </a:r>
          </a:p>
          <a:p>
            <a:r>
              <a:rPr lang="ru-RU" sz="2400" dirty="0"/>
              <a:t>Выявлена мутация в 12 кодоне 2 </a:t>
            </a:r>
            <a:r>
              <a:rPr lang="ru-RU" sz="2400" dirty="0" err="1"/>
              <a:t>экзона</a:t>
            </a:r>
            <a:r>
              <a:rPr lang="ru-RU" sz="2400" dirty="0"/>
              <a:t> гена KRAS G12S.</a:t>
            </a:r>
          </a:p>
          <a:p>
            <a:r>
              <a:rPr lang="ru-RU" sz="2400" dirty="0"/>
              <a:t>В последующем находился под динамическим наблюдением.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21864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5932" y="1339970"/>
            <a:ext cx="8915400" cy="3777622"/>
          </a:xfrm>
        </p:spPr>
        <p:txBody>
          <a:bodyPr>
            <a:noAutofit/>
          </a:bodyPr>
          <a:lstStyle/>
          <a:p>
            <a:r>
              <a:rPr lang="ru-RU" sz="2400" dirty="0"/>
              <a:t>4 этап - 08.09.16 в РОНЦ выполнена резекция прямой кишки, сформирован </a:t>
            </a:r>
            <a:r>
              <a:rPr lang="ru-RU" sz="2400" dirty="0" err="1"/>
              <a:t>сигмо-ректоанастомоз</a:t>
            </a:r>
            <a:r>
              <a:rPr lang="ru-RU" sz="2400" dirty="0"/>
              <a:t> по типу "конец в конец"</a:t>
            </a:r>
          </a:p>
          <a:p>
            <a:r>
              <a:rPr lang="ru-RU" sz="2400" dirty="0"/>
              <a:t>ГИ №34655\16 - опухоль прямой кишки - </a:t>
            </a:r>
            <a:r>
              <a:rPr lang="ru-RU" sz="2400" dirty="0" err="1"/>
              <a:t>аденокарцинома</a:t>
            </a:r>
            <a:r>
              <a:rPr lang="ru-RU" sz="2400" dirty="0"/>
              <a:t>, G2-3, врастающая в мышечный слой стенки кишки. В краях резекции без опухолевого роста. В 2 из 3 лимфоузлах </a:t>
            </a:r>
            <a:r>
              <a:rPr lang="ru-RU" sz="2400" dirty="0" err="1"/>
              <a:t>мтс</a:t>
            </a:r>
            <a:r>
              <a:rPr lang="ru-RU" sz="2400" dirty="0"/>
              <a:t> рака.</a:t>
            </a:r>
          </a:p>
          <a:p>
            <a:r>
              <a:rPr lang="ru-RU" sz="2400" dirty="0"/>
              <a:t>Выявлена мутация в 12 кодоне 2 </a:t>
            </a:r>
            <a:r>
              <a:rPr lang="ru-RU" sz="2400" dirty="0" err="1"/>
              <a:t>экзона</a:t>
            </a:r>
            <a:r>
              <a:rPr lang="ru-RU" sz="2400" dirty="0"/>
              <a:t> гена KRAS G12S.</a:t>
            </a:r>
          </a:p>
          <a:p>
            <a:r>
              <a:rPr lang="ru-RU" sz="2400" dirty="0"/>
              <a:t>В последующем находился под динамическим наблюдением.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42319256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1329" y="508959"/>
            <a:ext cx="9152626" cy="5952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8086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5000" y="116885"/>
            <a:ext cx="9067799" cy="6266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2306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21463" y="206828"/>
            <a:ext cx="8400761" cy="6225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20982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37307" y="1158815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С декабря 2017 г  проведено </a:t>
            </a:r>
            <a:r>
              <a:rPr lang="ru-RU" sz="2400" dirty="0" smtClean="0"/>
              <a:t>10 курсов- </a:t>
            </a:r>
          </a:p>
          <a:p>
            <a:r>
              <a:rPr lang="ru-RU" sz="2400" dirty="0" err="1" smtClean="0"/>
              <a:t>FOL-FIRI+афлиберцепт</a:t>
            </a:r>
            <a:r>
              <a:rPr lang="ru-RU" sz="2400" dirty="0"/>
              <a:t>. При контрольном обследовании - стабилизация.</a:t>
            </a:r>
          </a:p>
          <a:p>
            <a:r>
              <a:rPr lang="ru-RU" sz="2400" dirty="0"/>
              <a:t>Консультация </a:t>
            </a:r>
            <a:r>
              <a:rPr lang="ru-RU" sz="2400" dirty="0" smtClean="0"/>
              <a:t>в НМИЦ </a:t>
            </a:r>
            <a:r>
              <a:rPr lang="ru-RU" sz="2400" dirty="0" err="1"/>
              <a:t>им.Блохина</a:t>
            </a:r>
            <a:r>
              <a:rPr lang="ru-RU" sz="2400" dirty="0"/>
              <a:t> 02.04.18 - рекомендовано продолжить лечение по прежней </a:t>
            </a:r>
            <a:r>
              <a:rPr lang="ru-RU" sz="2400" dirty="0" smtClean="0"/>
              <a:t>схеме еще 2 курса</a:t>
            </a:r>
            <a:endParaRPr lang="ru-RU" sz="2400" dirty="0"/>
          </a:p>
          <a:p>
            <a:r>
              <a:rPr lang="ru-RU" sz="2400" dirty="0"/>
              <a:t>Суммарно проведено 12 курсов </a:t>
            </a:r>
            <a:r>
              <a:rPr lang="ru-RU" sz="2400" dirty="0" err="1"/>
              <a:t>FOLFIRI+афлиберцепт</a:t>
            </a:r>
            <a:r>
              <a:rPr lang="ru-RU" sz="2400" dirty="0"/>
              <a:t>.</a:t>
            </a:r>
          </a:p>
          <a:p>
            <a:r>
              <a:rPr lang="ru-RU" sz="2400" dirty="0"/>
              <a:t>При КТ  от 4.06.18 - стабилизация в печени и легких.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38294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34132" y="977659"/>
            <a:ext cx="8837076" cy="4991819"/>
          </a:xfrm>
        </p:spPr>
        <p:txBody>
          <a:bodyPr>
            <a:normAutofit fontScale="92500"/>
          </a:bodyPr>
          <a:lstStyle/>
          <a:p>
            <a:r>
              <a:rPr lang="ru-RU" sz="2400" dirty="0" smtClean="0"/>
              <a:t>Пациент переведен на поддерживающее </a:t>
            </a:r>
            <a:r>
              <a:rPr lang="ru-RU" sz="2400" dirty="0"/>
              <a:t>лечение по схеме: </a:t>
            </a:r>
            <a:r>
              <a:rPr lang="ru-RU" sz="2400" dirty="0" err="1"/>
              <a:t>лейковорин</a:t>
            </a:r>
            <a:r>
              <a:rPr lang="ru-RU" sz="2400" dirty="0"/>
              <a:t> 400мг/м2, 5 ФУ 400мг/м2стр, 5ФУ 2400 мг/м2 46 ч, </a:t>
            </a:r>
            <a:r>
              <a:rPr lang="ru-RU" sz="2400" dirty="0" err="1"/>
              <a:t>афлиберцепт</a:t>
            </a:r>
            <a:r>
              <a:rPr lang="ru-RU" sz="2400" dirty="0"/>
              <a:t> 4 мг/кг  каждые 2 недели. </a:t>
            </a:r>
          </a:p>
          <a:p>
            <a:r>
              <a:rPr lang="ru-RU" sz="2400" dirty="0"/>
              <a:t>До 08.08.18 проведено 4 курса по схеме  </a:t>
            </a:r>
            <a:r>
              <a:rPr lang="ru-RU" sz="2400" dirty="0" err="1"/>
              <a:t>De</a:t>
            </a:r>
            <a:r>
              <a:rPr lang="ru-RU" sz="2400" dirty="0"/>
              <a:t> </a:t>
            </a:r>
            <a:r>
              <a:rPr lang="ru-RU" sz="2400" dirty="0" err="1"/>
              <a:t>Gramon</a:t>
            </a:r>
            <a:r>
              <a:rPr lang="ru-RU" sz="2400" dirty="0"/>
              <a:t> + </a:t>
            </a:r>
            <a:r>
              <a:rPr lang="ru-RU" sz="2400" dirty="0" err="1"/>
              <a:t>афлиберцепт</a:t>
            </a:r>
            <a:r>
              <a:rPr lang="ru-RU" sz="2400" dirty="0"/>
              <a:t>.</a:t>
            </a:r>
          </a:p>
          <a:p>
            <a:r>
              <a:rPr lang="ru-RU" sz="2400" dirty="0"/>
              <a:t>При контрольном  09.08.18 - отрицательная  динамика в виде увеличения размеров </a:t>
            </a:r>
            <a:r>
              <a:rPr lang="ru-RU" sz="2400" dirty="0" err="1"/>
              <a:t>мтс</a:t>
            </a:r>
            <a:r>
              <a:rPr lang="ru-RU" sz="2400" dirty="0"/>
              <a:t> в легких</a:t>
            </a:r>
            <a:r>
              <a:rPr lang="ru-RU" sz="2400" dirty="0" smtClean="0"/>
              <a:t>;</a:t>
            </a:r>
          </a:p>
          <a:p>
            <a:r>
              <a:rPr lang="en-US" sz="2400" dirty="0" smtClean="0"/>
              <a:t>Ex </a:t>
            </a:r>
            <a:r>
              <a:rPr lang="en-US" sz="2400" dirty="0" err="1" smtClean="0"/>
              <a:t>consilio</a:t>
            </a:r>
            <a:r>
              <a:rPr lang="ru-RU" sz="2400" dirty="0" smtClean="0"/>
              <a:t> рекомендовано </a:t>
            </a:r>
            <a:r>
              <a:rPr lang="ru-RU" sz="2400" dirty="0"/>
              <a:t>проведение 4 курсов ПХТ по схеме  FOLFIRI + </a:t>
            </a:r>
            <a:r>
              <a:rPr lang="ru-RU" sz="2400" dirty="0" err="1"/>
              <a:t>афлиберцепт</a:t>
            </a:r>
            <a:r>
              <a:rPr lang="ru-RU" sz="2400" dirty="0"/>
              <a:t>.</a:t>
            </a:r>
          </a:p>
          <a:p>
            <a:r>
              <a:rPr lang="ru-RU" sz="2400" dirty="0"/>
              <a:t>Проведено 3 курса (</a:t>
            </a:r>
            <a:r>
              <a:rPr lang="ru-RU" sz="2400" dirty="0" err="1"/>
              <a:t>FOLFIRI+залтрап</a:t>
            </a:r>
            <a:r>
              <a:rPr lang="ru-RU" sz="2400" dirty="0" smtClean="0"/>
              <a:t>)</a:t>
            </a:r>
          </a:p>
          <a:p>
            <a:r>
              <a:rPr lang="ru-RU" sz="2400" dirty="0"/>
              <a:t>При контрольном обследовании 29.11.18 - рост 5 очагов на 1-2 мм, остальные 20 очагов без изменений.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09258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28336" y="1408981"/>
            <a:ext cx="8915400" cy="3777622"/>
          </a:xfrm>
        </p:spPr>
        <p:txBody>
          <a:bodyPr>
            <a:normAutofit/>
          </a:bodyPr>
          <a:lstStyle/>
          <a:p>
            <a:r>
              <a:rPr lang="ru-RU" sz="2400" dirty="0"/>
              <a:t>Проведено 4 курса ПХТ по схеме FOL-FIRI + </a:t>
            </a:r>
            <a:r>
              <a:rPr lang="ru-RU" sz="2400" dirty="0" err="1"/>
              <a:t>aflibercept</a:t>
            </a:r>
            <a:r>
              <a:rPr lang="ru-RU" sz="2400" dirty="0"/>
              <a:t>. Эффект: стабилизация. Токсичность: астения 1 </a:t>
            </a:r>
            <a:r>
              <a:rPr lang="ru-RU" sz="2400" dirty="0" err="1"/>
              <a:t>ст</a:t>
            </a:r>
            <a:endParaRPr lang="ru-RU" sz="2400" dirty="0"/>
          </a:p>
          <a:p>
            <a:r>
              <a:rPr lang="ru-RU" sz="2400" dirty="0"/>
              <a:t>Рекомендовано продолжить по схеме: </a:t>
            </a:r>
            <a:r>
              <a:rPr lang="ru-RU" sz="2400" dirty="0" err="1"/>
              <a:t>иринотекан</a:t>
            </a:r>
            <a:r>
              <a:rPr lang="ru-RU" sz="2400" dirty="0"/>
              <a:t> 180 мг/м2 1д + </a:t>
            </a:r>
            <a:r>
              <a:rPr lang="ru-RU" sz="2400" dirty="0" err="1"/>
              <a:t>залтрап</a:t>
            </a:r>
            <a:r>
              <a:rPr lang="ru-RU" sz="2400" dirty="0"/>
              <a:t> 4 мг/кг </a:t>
            </a:r>
          </a:p>
          <a:p>
            <a:r>
              <a:rPr lang="ru-RU" sz="2400" dirty="0"/>
              <a:t>С 02.2019 проводится ХТ по рекомендованной схеме (всего 4 курса).</a:t>
            </a:r>
          </a:p>
          <a:p>
            <a:r>
              <a:rPr lang="ru-RU" sz="2400" dirty="0"/>
              <a:t>При  КТ ОГК, ОБП 09.04.19г – увеличение очагов в легких.</a:t>
            </a:r>
          </a:p>
        </p:txBody>
      </p:sp>
    </p:spTree>
    <p:extLst>
      <p:ext uri="{BB962C8B-B14F-4D97-AF65-F5344CB8AC3E}">
        <p14:creationId xmlns:p14="http://schemas.microsoft.com/office/powerpoint/2010/main" val="3809673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139" y="624110"/>
            <a:ext cx="9007884" cy="5287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932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4571" y="624110"/>
            <a:ext cx="9337406" cy="54316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12288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33167" y="1216555"/>
            <a:ext cx="8629413" cy="463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6692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49570" y="633261"/>
            <a:ext cx="9333781" cy="556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7379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85695" y="345057"/>
            <a:ext cx="8840788" cy="5555411"/>
          </a:xfrm>
        </p:spPr>
        <p:txBody>
          <a:bodyPr>
            <a:noAutofit/>
          </a:bodyPr>
          <a:lstStyle/>
          <a:p>
            <a:r>
              <a:rPr lang="ru-RU" sz="2400" dirty="0"/>
              <a:t>ВК № 174 от 18.04.19г – терапия </a:t>
            </a:r>
            <a:r>
              <a:rPr lang="ru-RU" sz="2400" dirty="0" err="1"/>
              <a:t>Регорафенибом</a:t>
            </a:r>
            <a:r>
              <a:rPr lang="ru-RU" sz="2400" dirty="0"/>
              <a:t> 80 мг/</a:t>
            </a:r>
            <a:r>
              <a:rPr lang="ru-RU" sz="2400" dirty="0" err="1"/>
              <a:t>сут</a:t>
            </a:r>
            <a:r>
              <a:rPr lang="ru-RU" sz="2400" dirty="0"/>
              <a:t> – 1 неделя, при хорошей переносимости – 120 мг/</a:t>
            </a:r>
            <a:r>
              <a:rPr lang="ru-RU" sz="2400" dirty="0" err="1"/>
              <a:t>сут</a:t>
            </a:r>
            <a:r>
              <a:rPr lang="ru-RU" sz="2400" dirty="0"/>
              <a:t> на 3 мес.</a:t>
            </a:r>
          </a:p>
          <a:p>
            <a:r>
              <a:rPr lang="ru-RU" sz="2400" dirty="0"/>
              <a:t>Проведено 2 курса спец. лечения (</a:t>
            </a:r>
            <a:r>
              <a:rPr lang="ru-RU" sz="2400" dirty="0" err="1"/>
              <a:t>Регорафениб</a:t>
            </a:r>
            <a:r>
              <a:rPr lang="ru-RU" sz="2400" dirty="0"/>
              <a:t>). - отрицательная динамика.</a:t>
            </a:r>
          </a:p>
          <a:p>
            <a:r>
              <a:rPr lang="ru-RU" sz="2400" dirty="0"/>
              <a:t>Кон. в НМИЦО им Блохина НН 25.06.19г - </a:t>
            </a:r>
            <a:r>
              <a:rPr lang="ru-RU" sz="2400" dirty="0" err="1"/>
              <a:t>ниволумаб</a:t>
            </a:r>
            <a:r>
              <a:rPr lang="ru-RU" sz="2400" dirty="0"/>
              <a:t> 3 мг/кг + </a:t>
            </a:r>
            <a:r>
              <a:rPr lang="ru-RU" sz="2400" dirty="0" err="1"/>
              <a:t>регорафениб</a:t>
            </a:r>
            <a:r>
              <a:rPr lang="ru-RU" sz="2400" dirty="0"/>
              <a:t> 80 мг/</a:t>
            </a:r>
            <a:r>
              <a:rPr lang="ru-RU" sz="2400" dirty="0" err="1"/>
              <a:t>сут</a:t>
            </a:r>
            <a:r>
              <a:rPr lang="ru-RU" sz="2400" dirty="0"/>
              <a:t> №21 - обследование через 2 мес.</a:t>
            </a:r>
          </a:p>
          <a:p>
            <a:r>
              <a:rPr lang="ru-RU" sz="2400" dirty="0"/>
              <a:t>ВК № 311 от 27.06.19г - </a:t>
            </a:r>
            <a:r>
              <a:rPr lang="ru-RU" sz="2400" dirty="0" err="1"/>
              <a:t>ниволумаб</a:t>
            </a:r>
            <a:r>
              <a:rPr lang="ru-RU" sz="2400" dirty="0"/>
              <a:t> 1 мг/кг 1 раз в 2 </a:t>
            </a:r>
            <a:r>
              <a:rPr lang="ru-RU" sz="2400" dirty="0" err="1"/>
              <a:t>нед</a:t>
            </a:r>
            <a:r>
              <a:rPr lang="ru-RU" sz="2400" dirty="0"/>
              <a:t> + прием </a:t>
            </a:r>
            <a:r>
              <a:rPr lang="ru-RU" sz="2400" dirty="0" err="1"/>
              <a:t>Регорафениб</a:t>
            </a:r>
            <a:r>
              <a:rPr lang="ru-RU" sz="2400" dirty="0"/>
              <a:t> 80 мг/</a:t>
            </a:r>
            <a:r>
              <a:rPr lang="ru-RU" sz="2400" dirty="0" err="1"/>
              <a:t>сут</a:t>
            </a:r>
            <a:r>
              <a:rPr lang="ru-RU" sz="2400" dirty="0"/>
              <a:t> - оценка через 2 мес.</a:t>
            </a:r>
          </a:p>
          <a:p>
            <a:r>
              <a:rPr lang="ru-RU" sz="2400" dirty="0"/>
              <a:t>VII-VIII-19г проведено лечение </a:t>
            </a:r>
            <a:r>
              <a:rPr lang="ru-RU" sz="2400" dirty="0" err="1"/>
              <a:t>регорофениб</a:t>
            </a:r>
            <a:r>
              <a:rPr lang="ru-RU" sz="2400" dirty="0"/>
              <a:t> + </a:t>
            </a:r>
            <a:r>
              <a:rPr lang="ru-RU" sz="2400" dirty="0" err="1"/>
              <a:t>ниволумаб</a:t>
            </a:r>
            <a:r>
              <a:rPr lang="ru-RU" sz="2400" dirty="0" smtClean="0"/>
              <a:t>. За это время похудел на 15кг. Астения 2 степени</a:t>
            </a:r>
            <a:endParaRPr lang="ru-RU" sz="2400" dirty="0"/>
          </a:p>
          <a:p>
            <a:r>
              <a:rPr lang="ru-RU" sz="2400" dirty="0"/>
              <a:t>при контрольном </a:t>
            </a:r>
            <a:r>
              <a:rPr lang="ru-RU" sz="2400" dirty="0" err="1"/>
              <a:t>обследовани</a:t>
            </a:r>
            <a:r>
              <a:rPr lang="ru-RU" sz="2400" dirty="0"/>
              <a:t> - прогресс в легких, шейных, надключичных лимфоузлах, грудине.</a:t>
            </a: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9019299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71469" y="839638"/>
            <a:ext cx="8915400" cy="3777622"/>
          </a:xfrm>
        </p:spPr>
        <p:txBody>
          <a:bodyPr>
            <a:noAutofit/>
          </a:bodyPr>
          <a:lstStyle/>
          <a:p>
            <a:r>
              <a:rPr lang="ru-RU" sz="2400" dirty="0" smtClean="0"/>
              <a:t>Появился </a:t>
            </a:r>
            <a:r>
              <a:rPr lang="en-US" sz="2400" dirty="0" smtClean="0"/>
              <a:t> </a:t>
            </a:r>
            <a:r>
              <a:rPr lang="ru-RU" sz="2400" dirty="0" smtClean="0"/>
              <a:t>клинически-значимый плеврит. </a:t>
            </a:r>
            <a:r>
              <a:rPr lang="en-US" sz="2400" dirty="0" smtClean="0"/>
              <a:t>ECOG 2-3 </a:t>
            </a:r>
            <a:r>
              <a:rPr lang="ru-RU" sz="2400" dirty="0" smtClean="0"/>
              <a:t>балла</a:t>
            </a:r>
            <a:endParaRPr lang="en-US" sz="2400" dirty="0" smtClean="0"/>
          </a:p>
          <a:p>
            <a:r>
              <a:rPr lang="ru-RU" sz="2400" dirty="0" smtClean="0"/>
              <a:t>КТ </a:t>
            </a:r>
            <a:r>
              <a:rPr lang="ru-RU" sz="2400" dirty="0"/>
              <a:t>ОГК, ОБП 19.06.19г - в легких множеств </a:t>
            </a:r>
            <a:r>
              <a:rPr lang="ru-RU" sz="2400" dirty="0" err="1"/>
              <a:t>мтс</a:t>
            </a:r>
            <a:r>
              <a:rPr lang="ru-RU" sz="2400" dirty="0"/>
              <a:t> (увеличились на 0,2-0,6 см). Объем плеврального выпота увеличился с 1,3 см до 11,3 см. Увеличение в размерах л/у средостения. Образование в печени S8 увеличилось с 0,8 см до 1,7 см (</a:t>
            </a:r>
            <a:r>
              <a:rPr lang="ru-RU" sz="2400" dirty="0" err="1"/>
              <a:t>билома</a:t>
            </a:r>
            <a:r>
              <a:rPr lang="ru-RU" sz="2400" dirty="0"/>
              <a:t>). Отмечается увеличение надчревных л/у с 0,7х0,3 см до 1,3х1,0 см</a:t>
            </a:r>
            <a:r>
              <a:rPr lang="ru-RU" sz="2400" dirty="0" smtClean="0"/>
              <a:t>.</a:t>
            </a:r>
            <a:endParaRPr lang="en-US" sz="2400" dirty="0" smtClean="0"/>
          </a:p>
          <a:p>
            <a:r>
              <a:rPr lang="ru-RU" sz="2400" dirty="0" err="1"/>
              <a:t>Са</a:t>
            </a:r>
            <a:r>
              <a:rPr lang="ru-RU" sz="2400" dirty="0"/>
              <a:t> 19-9 от 09.08.19г - 2135 </a:t>
            </a:r>
            <a:r>
              <a:rPr lang="ru-RU" sz="2400" dirty="0" err="1"/>
              <a:t>Ед</a:t>
            </a:r>
            <a:r>
              <a:rPr lang="ru-RU" sz="2400" dirty="0"/>
              <a:t>/мл, РЭА 440 </a:t>
            </a:r>
            <a:r>
              <a:rPr lang="ru-RU" sz="2400" dirty="0" err="1"/>
              <a:t>нг</a:t>
            </a:r>
            <a:r>
              <a:rPr lang="ru-RU" sz="2400" dirty="0"/>
              <a:t>/мл</a:t>
            </a:r>
            <a:endParaRPr lang="ru-RU" sz="2400" dirty="0" smtClean="0"/>
          </a:p>
          <a:p>
            <a:r>
              <a:rPr lang="ru-RU" sz="2400" dirty="0" smtClean="0"/>
              <a:t>31.08.19г </a:t>
            </a:r>
            <a:r>
              <a:rPr lang="ru-RU" sz="2400" dirty="0"/>
              <a:t>- </a:t>
            </a:r>
            <a:r>
              <a:rPr lang="ru-RU" sz="2400" dirty="0" err="1"/>
              <a:t>торокацентез</a:t>
            </a:r>
            <a:r>
              <a:rPr lang="ru-RU" sz="2400" dirty="0"/>
              <a:t> </a:t>
            </a:r>
            <a:r>
              <a:rPr lang="ru-RU" sz="2400" dirty="0" smtClean="0"/>
              <a:t>справа </a:t>
            </a:r>
            <a:r>
              <a:rPr lang="ru-RU" sz="2400" dirty="0"/>
              <a:t>в  ОКБ. с 06.09.19 установлен активный дренаж </a:t>
            </a:r>
            <a:r>
              <a:rPr lang="ru-RU" sz="2400" dirty="0" smtClean="0"/>
              <a:t>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9288895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4075" y="417009"/>
            <a:ext cx="8617789" cy="595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6503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82178" y="1253705"/>
            <a:ext cx="8915400" cy="3777622"/>
          </a:xfrm>
        </p:spPr>
        <p:txBody>
          <a:bodyPr>
            <a:normAutofit lnSpcReduction="10000"/>
          </a:bodyPr>
          <a:lstStyle/>
          <a:p>
            <a:r>
              <a:rPr lang="ru-RU" sz="2400" dirty="0"/>
              <a:t>Решением консилиума № 11192 от 13.09.19 и ВК  № 496 от 12.09.19. - рекомендовано </a:t>
            </a:r>
            <a:r>
              <a:rPr lang="ru-RU" sz="2400" dirty="0" err="1"/>
              <a:t>цирамза</a:t>
            </a:r>
            <a:r>
              <a:rPr lang="ru-RU" sz="2400" dirty="0"/>
              <a:t> + </a:t>
            </a:r>
            <a:r>
              <a:rPr lang="ru-RU" sz="2400" dirty="0" err="1"/>
              <a:t>иритен</a:t>
            </a:r>
            <a:r>
              <a:rPr lang="ru-RU" sz="2400" dirty="0" smtClean="0"/>
              <a:t>.</a:t>
            </a:r>
            <a:endParaRPr lang="ru-RU" sz="2400" dirty="0"/>
          </a:p>
          <a:p>
            <a:r>
              <a:rPr lang="ru-RU" sz="2400" dirty="0"/>
              <a:t>С 13.09 по 14.09.19г. выполнен 1 курс ПХТ. </a:t>
            </a:r>
          </a:p>
          <a:p>
            <a:r>
              <a:rPr lang="ru-RU" sz="2400" dirty="0"/>
              <a:t>С 27.09. по 02.10.19г. выполнен 2 курс ПХТ.</a:t>
            </a:r>
          </a:p>
          <a:p>
            <a:r>
              <a:rPr lang="ru-RU" sz="2400" dirty="0"/>
              <a:t>Выполнен  3 курс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r>
              <a:rPr lang="ru-RU" sz="2400" dirty="0" smtClean="0"/>
              <a:t>Отмечалось улучшение самочувствия, существенно уменьшилась одышка</a:t>
            </a:r>
          </a:p>
          <a:p>
            <a:pPr marL="0" indent="0">
              <a:buNone/>
            </a:pPr>
            <a:r>
              <a:rPr lang="ru-RU" sz="2400" dirty="0"/>
              <a:t>СА-19-9 от </a:t>
            </a:r>
            <a:r>
              <a:rPr lang="ru-RU" sz="2400" dirty="0" smtClean="0"/>
              <a:t>14.010.19 </a:t>
            </a:r>
            <a:r>
              <a:rPr lang="ru-RU" sz="2400" dirty="0"/>
              <a:t>- </a:t>
            </a:r>
            <a:r>
              <a:rPr lang="ru-RU" sz="2400" dirty="0" smtClean="0"/>
              <a:t>979 </a:t>
            </a:r>
            <a:r>
              <a:rPr lang="ru-RU" sz="2400" dirty="0" err="1"/>
              <a:t>Ед</a:t>
            </a:r>
            <a:r>
              <a:rPr lang="ru-RU" sz="2400" dirty="0"/>
              <a:t>\мл, РЭА от 11.09.18 - </a:t>
            </a:r>
            <a:r>
              <a:rPr lang="ru-RU" sz="2400" dirty="0" smtClean="0"/>
              <a:t>95,6 </a:t>
            </a:r>
            <a:r>
              <a:rPr lang="ru-RU" sz="2400" dirty="0" err="1"/>
              <a:t>нг</a:t>
            </a:r>
            <a:r>
              <a:rPr lang="ru-RU" sz="2400" dirty="0"/>
              <a:t>\мл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105312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В семье пациента произошла трагедия. У него резко ухудшилось самочувствие, пациент умер.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4792162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Вопросы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/>
              <a:t>Не повлияло ли  длительное отсутствие химиотерапии в </a:t>
            </a:r>
            <a:r>
              <a:rPr lang="ru-RU" sz="2800" dirty="0" err="1" smtClean="0"/>
              <a:t>периоперационном</a:t>
            </a:r>
            <a:r>
              <a:rPr lang="ru-RU" sz="2800" dirty="0" smtClean="0"/>
              <a:t> периоде на прогноз пациента?</a:t>
            </a:r>
          </a:p>
          <a:p>
            <a:r>
              <a:rPr lang="ru-RU" sz="2800" dirty="0" smtClean="0"/>
              <a:t>Возможно ли было еще что-нибудь предпринять для этого пациента?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3461809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/>
              <a:t>Благодарю за внимание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36589865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109</TotalTime>
  <Words>680</Words>
  <Application>Microsoft Office PowerPoint</Application>
  <PresentationFormat>Широкоэкранный</PresentationFormat>
  <Paragraphs>48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Century Gothic</vt:lpstr>
      <vt:lpstr>Wingdings 3</vt:lpstr>
      <vt:lpstr>Легкий дым</vt:lpstr>
      <vt:lpstr>Случай длительного лечения метастатического колоректального рака</vt:lpstr>
      <vt:lpstr>:                   Пациент  С,1977 г.р  Диагноз: «Рак ректосигмоидного отдела толстой кишки pT3N1вM1а» установлен в XII-2015г. С декабря 2015года, появились жалобы на нарушение стула (в виде частых позывов и поносы), кровь в кале. При обследовании по месту жительства по данным RRS – получены клетки аденокарциномы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Вопросы</vt:lpstr>
      <vt:lpstr>Презентация PowerPoint</vt:lpstr>
    </vt:vector>
  </TitlesOfParts>
  <Company>Microsoft Corporation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Случай длительного лечения метастатического колоректального рака</dc:title>
  <dc:creator>Светлана Аверьянова</dc:creator>
  <cp:lastModifiedBy>Владелец</cp:lastModifiedBy>
  <cp:revision>14</cp:revision>
  <dcterms:created xsi:type="dcterms:W3CDTF">2019-11-21T10:44:14Z</dcterms:created>
  <dcterms:modified xsi:type="dcterms:W3CDTF">2019-11-21T12:45:56Z</dcterms:modified>
</cp:coreProperties>
</file>