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  <p:sldMasterId id="2147483756" r:id="rId4"/>
    <p:sldMasterId id="2147483768" r:id="rId5"/>
    <p:sldMasterId id="2147483780" r:id="rId6"/>
    <p:sldMasterId id="2147483792" r:id="rId7"/>
    <p:sldMasterId id="2147483804" r:id="rId8"/>
    <p:sldMasterId id="2147483816" r:id="rId9"/>
    <p:sldMasterId id="2147483828" r:id="rId10"/>
    <p:sldMasterId id="2147483840" r:id="rId11"/>
    <p:sldMasterId id="2147483852" r:id="rId12"/>
    <p:sldMasterId id="2147483864" r:id="rId13"/>
  </p:sldMasterIdLst>
  <p:sldIdLst>
    <p:sldId id="256" r:id="rId14"/>
    <p:sldId id="257" r:id="rId15"/>
    <p:sldId id="258" r:id="rId16"/>
    <p:sldId id="259" r:id="rId17"/>
    <p:sldId id="260" r:id="rId18"/>
    <p:sldId id="262" r:id="rId19"/>
    <p:sldId id="261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3" r:id="rId30"/>
    <p:sldId id="272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62" y="-3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1" y="0"/>
            <a:ext cx="9143999" cy="385157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16886"/>
            <a:ext cx="8077200" cy="1255014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077200" cy="1124712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384625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586"/>
            <a:ext cx="8229600" cy="939546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195189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1951890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9154"/>
            <a:ext cx="8013192" cy="1227582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371600"/>
            <a:ext cx="8022336" cy="51435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9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0452"/>
            <a:ext cx="4038600" cy="346786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0452"/>
            <a:ext cx="4038600" cy="34678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4241"/>
            <a:ext cx="4040188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37134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4241"/>
            <a:ext cx="4041775" cy="536516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37134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14300"/>
            <a:ext cx="2523744" cy="733806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8" y="1307350"/>
            <a:ext cx="5920641" cy="34191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297514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090422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16586"/>
            <a:ext cx="2525150" cy="733806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6" y="1113606"/>
            <a:ext cx="6247397" cy="4029894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296162"/>
            <a:ext cx="2468880" cy="342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877824"/>
            <a:ext cx="2523744" cy="150876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877824"/>
            <a:ext cx="5193792" cy="150876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877824"/>
            <a:ext cx="733864" cy="150876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51435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8" y="0"/>
            <a:ext cx="2514601" cy="51435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05980"/>
            <a:ext cx="19050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4783095"/>
            <a:ext cx="3836404" cy="273844"/>
          </a:xfrm>
        </p:spPr>
        <p:txBody>
          <a:bodyPr/>
          <a:lstStyle/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076921"/>
            <a:ext cx="9144000" cy="3429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1" y="0"/>
            <a:ext cx="9143999" cy="10753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938297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1394"/>
            <a:ext cx="8229600" cy="346920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857749"/>
            <a:ext cx="2133600" cy="20574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10.12.2019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7" y="4857749"/>
            <a:ext cx="5507719" cy="20574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4857749"/>
            <a:ext cx="733864" cy="20574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9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0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85852" y="2143122"/>
            <a:ext cx="7858148" cy="1255014"/>
          </a:xfrm>
        </p:spPr>
        <p:txBody>
          <a:bodyPr>
            <a:noAutofit/>
          </a:bodyPr>
          <a:lstStyle/>
          <a:p>
            <a:r>
              <a:rPr lang="ru-RU" sz="3200" dirty="0" smtClean="0"/>
              <a:t>Эмболизация при кровотечениях у пациентов, страдающих онкологическими заболеваниями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3857634"/>
            <a:ext cx="8077200" cy="1124712"/>
          </a:xfrm>
        </p:spPr>
        <p:txBody>
          <a:bodyPr/>
          <a:lstStyle/>
          <a:p>
            <a:pPr algn="r"/>
            <a:r>
              <a:rPr lang="ru-RU" dirty="0" smtClean="0"/>
              <a:t>Отделение РХМДЛ МРНЦ им. </a:t>
            </a:r>
            <a:r>
              <a:rPr lang="ru-RU" dirty="0" err="1" smtClean="0"/>
              <a:t>А.Ф.Цыба</a:t>
            </a:r>
            <a:endParaRPr lang="ru-RU" dirty="0" smtClean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Петросян А.П.</a:t>
            </a:r>
          </a:p>
        </p:txBody>
      </p:sp>
      <p:pic>
        <p:nvPicPr>
          <p:cNvPr id="4" name="Picture 3" descr="C:\Users\user\Desktop\Лейбл\angiogr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7634"/>
            <a:ext cx="1408464" cy="1285866"/>
          </a:xfrm>
          <a:prstGeom prst="rect">
            <a:avLst/>
          </a:prstGeom>
          <a:noFill/>
        </p:spPr>
      </p:pic>
      <p:pic>
        <p:nvPicPr>
          <p:cNvPr id="5" name="Picture 2" descr="C:\Users\user\Desktop\Лейбл\logo-m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81267"/>
            <a:ext cx="1142976" cy="1133161"/>
          </a:xfrm>
          <a:prstGeom prst="rect">
            <a:avLst/>
          </a:prstGeom>
          <a:noFill/>
        </p:spPr>
      </p:pic>
      <p:pic>
        <p:nvPicPr>
          <p:cNvPr id="1026" name="Picture 2" descr="C:\Users\user\Desktop\РХМДиЛ\Лейбл\logo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06" y="80953"/>
            <a:ext cx="1196975" cy="1204913"/>
          </a:xfrm>
          <a:prstGeom prst="rect">
            <a:avLst/>
          </a:prstGeom>
          <a:noFill/>
        </p:spPr>
      </p:pic>
      <p:pic>
        <p:nvPicPr>
          <p:cNvPr id="1027" name="Picture 3" descr="C:\Users\user\Desktop\ExternalLink_shutterstock_1795149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61910"/>
            <a:ext cx="3048000" cy="2152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Неотложные состояния в онкологии (НСО)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это все </a:t>
            </a:r>
            <a:r>
              <a:rPr lang="ru-RU" sz="2800" dirty="0" err="1" smtClean="0">
                <a:solidFill>
                  <a:schemeClr val="bg1"/>
                </a:solidFill>
              </a:rPr>
              <a:t>жизнеугрожающие</a:t>
            </a:r>
            <a:r>
              <a:rPr lang="ru-RU" sz="2800" dirty="0" smtClean="0">
                <a:solidFill>
                  <a:schemeClr val="bg1"/>
                </a:solidFill>
              </a:rPr>
              <a:t> и потенциально </a:t>
            </a:r>
            <a:r>
              <a:rPr lang="ru-RU" sz="2800" dirty="0" err="1" smtClean="0">
                <a:solidFill>
                  <a:schemeClr val="bg1"/>
                </a:solidFill>
              </a:rPr>
              <a:t>жизнеугрожающие</a:t>
            </a:r>
            <a:r>
              <a:rPr lang="ru-RU" sz="2800" dirty="0" smtClean="0">
                <a:solidFill>
                  <a:schemeClr val="bg1"/>
                </a:solidFill>
              </a:rPr>
              <a:t> состояния, возникающие у онкологических больных и при этом напрямую или опосредованно связанные со злокачественным опухолевым заболеванием, а также с его диагностикой и лечением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866519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>
                <a:solidFill>
                  <a:schemeClr val="bg1"/>
                </a:solidFill>
              </a:rPr>
              <a:t>Bosscher</a:t>
            </a:r>
            <a:r>
              <a:rPr lang="en-US" sz="1200" dirty="0" smtClean="0">
                <a:solidFill>
                  <a:schemeClr val="bg1"/>
                </a:solidFill>
              </a:rPr>
              <a:t> M.R., van </a:t>
            </a:r>
            <a:r>
              <a:rPr lang="en-US" sz="1200" dirty="0" err="1" smtClean="0">
                <a:solidFill>
                  <a:schemeClr val="bg1"/>
                </a:solidFill>
              </a:rPr>
              <a:t>Leeuwen</a:t>
            </a:r>
            <a:r>
              <a:rPr lang="en-US" sz="1200" dirty="0" smtClean="0">
                <a:solidFill>
                  <a:schemeClr val="bg1"/>
                </a:solidFill>
              </a:rPr>
              <a:t> B.L., Hoekstra H.J.</a:t>
            </a: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Surgical emergencies in oncology // Cancer Treat Rev. – 2014. – Vol. 40. – No8. – P. 1028–1036</a:t>
            </a:r>
            <a:r>
              <a:rPr lang="en-US" sz="900" dirty="0" smtClean="0">
                <a:solidFill>
                  <a:schemeClr val="bg1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По патогенезу НСО могут быть вызваны: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обструкцией полых органов, сосудистых и трубчатых структур;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перфорацией полых органов, и трубчатых структур;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кровотечением;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инфекционными осложнениями; </a:t>
            </a:r>
          </a:p>
          <a:p>
            <a:r>
              <a:rPr lang="ru-RU" sz="2800" dirty="0" err="1" smtClean="0">
                <a:solidFill>
                  <a:schemeClr val="bg1"/>
                </a:solidFill>
              </a:rPr>
              <a:t>сдавлением</a:t>
            </a:r>
            <a:r>
              <a:rPr lang="ru-RU" sz="2800" dirty="0" smtClean="0">
                <a:solidFill>
                  <a:schemeClr val="bg1"/>
                </a:solidFill>
              </a:rPr>
              <a:t> жизненно-важных органов в замкнутых полостях;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тромбоэмболическими осложнениями;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болевым синдромом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866519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>
                <a:solidFill>
                  <a:prstClr val="white"/>
                </a:solidFill>
              </a:rPr>
              <a:t>Bosscher</a:t>
            </a:r>
            <a:r>
              <a:rPr lang="en-US" sz="1200" dirty="0" smtClean="0">
                <a:solidFill>
                  <a:prstClr val="white"/>
                </a:solidFill>
              </a:rPr>
              <a:t> M.R., van </a:t>
            </a:r>
            <a:r>
              <a:rPr lang="en-US" sz="1200" dirty="0" err="1" smtClean="0">
                <a:solidFill>
                  <a:prstClr val="white"/>
                </a:solidFill>
              </a:rPr>
              <a:t>Leeuwen</a:t>
            </a:r>
            <a:r>
              <a:rPr lang="en-US" sz="1200" dirty="0" smtClean="0">
                <a:solidFill>
                  <a:prstClr val="white"/>
                </a:solidFill>
              </a:rPr>
              <a:t> B.L., Hoekstra H.J.</a:t>
            </a:r>
            <a:r>
              <a:rPr lang="ru-RU" sz="1200" dirty="0" smtClean="0">
                <a:solidFill>
                  <a:prstClr val="white"/>
                </a:solidFill>
              </a:rPr>
              <a:t> </a:t>
            </a:r>
            <a:r>
              <a:rPr lang="en-US" sz="1200" dirty="0" smtClean="0">
                <a:solidFill>
                  <a:prstClr val="white"/>
                </a:solidFill>
              </a:rPr>
              <a:t>Surgical emergencies in oncology // Cancer Treat Rev. – 2014. – Vol. 40. – No8. – P. 1028–1036</a:t>
            </a:r>
            <a:r>
              <a:rPr lang="en-US" sz="900" dirty="0" smtClean="0">
                <a:solidFill>
                  <a:prstClr val="white"/>
                </a:solidFill>
              </a:rPr>
              <a:t>. </a:t>
            </a:r>
          </a:p>
        </p:txBody>
      </p:sp>
      <p:sp>
        <p:nvSpPr>
          <p:cNvPr id="5" name="Овал 4"/>
          <p:cNvSpPr/>
          <p:nvPr/>
        </p:nvSpPr>
        <p:spPr>
          <a:xfrm>
            <a:off x="357158" y="2500312"/>
            <a:ext cx="3357586" cy="35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2400" dirty="0" smtClean="0"/>
              <a:t>Кровотечение у пациентов, страдающих</a:t>
            </a:r>
            <a:br>
              <a:rPr lang="ru-RU" sz="2400" dirty="0" smtClean="0"/>
            </a:br>
            <a:r>
              <a:rPr lang="ru-RU" sz="2400" dirty="0" smtClean="0"/>
              <a:t>онкологическими заболеваниями, может</a:t>
            </a:r>
            <a:br>
              <a:rPr lang="ru-RU" sz="2400" dirty="0" smtClean="0"/>
            </a:br>
            <a:r>
              <a:rPr lang="ru-RU" sz="2400" dirty="0" smtClean="0"/>
              <a:t>носить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</a:rPr>
              <a:t>профузный</a:t>
            </a:r>
            <a:r>
              <a:rPr lang="ru-RU" sz="2800" dirty="0" smtClean="0">
                <a:solidFill>
                  <a:schemeClr val="bg1"/>
                </a:solidFill>
              </a:rPr>
              <a:t> (например, при прорастании легочной артерии опухолью),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рецидивирующий (например, при раке почки) 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хронический (например, при раке восходящей ободочной кишки) характер.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866519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white"/>
                </a:solidFill>
              </a:rPr>
              <a:t>Pereira J., </a:t>
            </a:r>
            <a:r>
              <a:rPr lang="en-US" sz="1200" dirty="0" err="1" smtClean="0">
                <a:solidFill>
                  <a:prstClr val="white"/>
                </a:solidFill>
              </a:rPr>
              <a:t>Phan</a:t>
            </a:r>
            <a:r>
              <a:rPr lang="en-US" sz="1200" dirty="0" smtClean="0">
                <a:solidFill>
                  <a:prstClr val="white"/>
                </a:solidFill>
              </a:rPr>
              <a:t> T. Management of bleeding in patients with advanced cancer // Oncologist. – 2004. – Vol. 9. – No5. – P. 561–570.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3200" dirty="0" smtClean="0"/>
              <a:t>По патогенезу опухолевые кровотечения делятся на: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 err="1" smtClean="0">
                <a:solidFill>
                  <a:schemeClr val="bg1"/>
                </a:solidFill>
              </a:rPr>
              <a:t>аррозивные</a:t>
            </a:r>
            <a:r>
              <a:rPr lang="ru-RU" sz="2800" dirty="0" smtClean="0">
                <a:solidFill>
                  <a:schemeClr val="bg1"/>
                </a:solidFill>
              </a:rPr>
              <a:t> (например, при аррозии печеночной артерии на фоне острого послеоперационного панкреатита),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паренхиматозные (например, при разрыве селезенки, пораженной </a:t>
            </a:r>
            <a:r>
              <a:rPr lang="ru-RU" sz="2800" dirty="0" err="1" smtClean="0">
                <a:solidFill>
                  <a:schemeClr val="bg1"/>
                </a:solidFill>
              </a:rPr>
              <a:t>лимфомой</a:t>
            </a:r>
            <a:r>
              <a:rPr lang="ru-RU" sz="2800" dirty="0" smtClean="0">
                <a:solidFill>
                  <a:schemeClr val="bg1"/>
                </a:solidFill>
              </a:rPr>
              <a:t>),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кровотечения из варикозных вен пищевода на фоне портальной гипертензии (например, при обструкции воротной вены опухолью),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желудочно-кишечные (на фоне приема нестероидных противовоспалительных препаратов),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постлучевые (например, постлучевой геморрагический цистит),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послеоперационные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866519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white"/>
                </a:solidFill>
              </a:rPr>
              <a:t>Pereira J., </a:t>
            </a:r>
            <a:r>
              <a:rPr lang="en-US" sz="1200" dirty="0" err="1" smtClean="0">
                <a:solidFill>
                  <a:prstClr val="white"/>
                </a:solidFill>
              </a:rPr>
              <a:t>Phan</a:t>
            </a:r>
            <a:r>
              <a:rPr lang="en-US" sz="1200" dirty="0" smtClean="0">
                <a:solidFill>
                  <a:prstClr val="white"/>
                </a:solidFill>
              </a:rPr>
              <a:t> T. Management of bleeding in patients with advanced cancer // Oncologist. – 2004. – Vol. 9. – No5. – P. 561–570.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0AD00">
                    <a:satMod val="150000"/>
                  </a:srgbClr>
                </a:solidFill>
              </a:rPr>
              <a:t>Кровотечения у пациентов, страдающих</a:t>
            </a:r>
            <a:br>
              <a:rPr lang="ru-RU" sz="2800" dirty="0" smtClean="0">
                <a:solidFill>
                  <a:srgbClr val="F0AD00">
                    <a:satMod val="150000"/>
                  </a:srgbClr>
                </a:solidFill>
              </a:rPr>
            </a:br>
            <a:r>
              <a:rPr lang="ru-RU" sz="2800" dirty="0" smtClean="0">
                <a:solidFill>
                  <a:srgbClr val="F0AD00">
                    <a:satMod val="150000"/>
                  </a:srgbClr>
                </a:solidFill>
              </a:rPr>
              <a:t>онкологическими заболеваниями</a:t>
            </a:r>
            <a:endParaRPr lang="ru-RU" sz="36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Встречаются в 6-14 % случаев всех онкологических заболеваний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Ухудшают качество жизни пациента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Неблагоприятно влияют на периодичность лечения 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Могут привести к летальному исходу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866519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white"/>
                </a:solidFill>
              </a:rPr>
              <a:t>Pereira J., </a:t>
            </a:r>
            <a:r>
              <a:rPr lang="en-US" sz="1200" dirty="0" err="1" smtClean="0">
                <a:solidFill>
                  <a:prstClr val="white"/>
                </a:solidFill>
              </a:rPr>
              <a:t>Phan</a:t>
            </a:r>
            <a:r>
              <a:rPr lang="en-US" sz="1200" dirty="0" smtClean="0">
                <a:solidFill>
                  <a:prstClr val="white"/>
                </a:solidFill>
              </a:rPr>
              <a:t> T. Management of bleeding in patients with advanced cancer // Oncologist. – 2004. – Vol. 9. – No5. – P. 561–570.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При острых кровотечениях, помимо проведения комплекса консервативных мероприятий, включающих в себя отмену антикоагулянтов, восполнение объема циркулирующей крови и нормализацию системы гемостаза, необходимо проведение поиска источника кровотечения и определение его этиологии.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1395"/>
            <a:ext cx="8229600" cy="954604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Является золотым стандартом диагностики для выявления источника кровотечения.</a:t>
            </a:r>
            <a:endParaRPr lang="ru-RU" sz="2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Диагностическая ангиография</a:t>
            </a:r>
            <a:endParaRPr lang="ru-RU" dirty="0"/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571472" y="2143122"/>
            <a:ext cx="8229600" cy="939546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lvl="0" algn="ctr">
              <a:spcBef>
                <a:spcPct val="0"/>
              </a:spcBef>
            </a:pPr>
            <a:r>
              <a:rPr lang="ru-RU" sz="4500" b="1" dirty="0" err="1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Эндоваскулярный</a:t>
            </a:r>
            <a:r>
              <a:rPr lang="ru-RU" sz="4500" b="1" dirty="0" smtClean="0">
                <a:solidFill>
                  <a:schemeClr val="accent1">
                    <a:satMod val="150000"/>
                  </a:schemeClr>
                </a:solidFill>
                <a:latin typeface="+mj-lt"/>
                <a:ea typeface="+mj-ea"/>
                <a:cs typeface="+mj-cs"/>
              </a:rPr>
              <a:t> гемостаз</a:t>
            </a:r>
            <a:endParaRPr kumimoji="0" lang="ru-RU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satMod val="1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71472" y="3071816"/>
            <a:ext cx="8229600" cy="2071684"/>
          </a:xfrm>
          <a:prstGeom prst="rect">
            <a:avLst/>
          </a:prstGeom>
        </p:spPr>
        <p:txBody>
          <a:bodyPr vert="horz" lIns="54864" tIns="91440" rtlCol="0">
            <a:normAutofit fontScale="77500" lnSpcReduction="20000"/>
          </a:bodyPr>
          <a:lstStyle/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ru-RU" sz="2800" dirty="0" smtClean="0">
                <a:solidFill>
                  <a:schemeClr val="bg1"/>
                </a:solidFill>
              </a:rPr>
              <a:t>Является эффективным и </a:t>
            </a:r>
            <a:r>
              <a:rPr lang="ru-RU" sz="2800" dirty="0" err="1" smtClean="0">
                <a:solidFill>
                  <a:schemeClr val="bg1"/>
                </a:solidFill>
              </a:rPr>
              <a:t>малотравматичным</a:t>
            </a:r>
            <a:r>
              <a:rPr lang="ru-RU" sz="2800" dirty="0" smtClean="0">
                <a:solidFill>
                  <a:schemeClr val="bg1"/>
                </a:solidFill>
              </a:rPr>
              <a:t> при острых кровотечениях, обусловленных разрывом опухолей печени и селезенки, </a:t>
            </a:r>
            <a:r>
              <a:rPr lang="ru-RU" sz="2800" dirty="0" err="1" smtClean="0">
                <a:solidFill>
                  <a:schemeClr val="bg1"/>
                </a:solidFill>
              </a:rPr>
              <a:t>аррозивных</a:t>
            </a:r>
            <a:r>
              <a:rPr lang="ru-RU" sz="2800" dirty="0" smtClean="0">
                <a:solidFill>
                  <a:schemeClr val="bg1"/>
                </a:solidFill>
              </a:rPr>
              <a:t> кровотечениях при деструктивном панкреатите, кровотечениях, связанных с инвазией опухоли в магистральные сосуды, а также </a:t>
            </a:r>
            <a:r>
              <a:rPr lang="ru-RU" sz="2800" dirty="0" err="1" smtClean="0">
                <a:solidFill>
                  <a:schemeClr val="bg1"/>
                </a:solidFill>
              </a:rPr>
              <a:t>ятрогенных</a:t>
            </a:r>
            <a:r>
              <a:rPr lang="ru-RU" sz="2800" dirty="0" smtClean="0">
                <a:solidFill>
                  <a:schemeClr val="bg1"/>
                </a:solidFill>
              </a:rPr>
              <a:t> кровотечениях и кровотечениях из ложных аневризм различных локализаций.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Эмболизирующие</a:t>
            </a:r>
            <a:r>
              <a:rPr lang="ru-RU" dirty="0" smtClean="0"/>
              <a:t> агенты</a:t>
            </a:r>
            <a:endParaRPr lang="ru-RU" dirty="0"/>
          </a:p>
        </p:txBody>
      </p:sp>
      <p:pic>
        <p:nvPicPr>
          <p:cNvPr id="4" name="Picture 2" descr="http://www.advensum.com.opt-images.1c-bitrix-cdn.ru/upload/iblock/37c/37c8173e5fc61a0788683158c7b9ddd0.jpg?145977156876458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214428"/>
            <a:ext cx="1071570" cy="1476722"/>
          </a:xfrm>
          <a:prstGeom prst="rect">
            <a:avLst/>
          </a:prstGeom>
          <a:noFill/>
        </p:spPr>
      </p:pic>
      <p:pic>
        <p:nvPicPr>
          <p:cNvPr id="5" name="Picture 4" descr="http://en.chinaneuro.cn/imageRepository/2f179c39-165c-48fd-8036-573a57e2b1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45" y="1142990"/>
            <a:ext cx="1643049" cy="1232288"/>
          </a:xfrm>
          <a:prstGeom prst="rect">
            <a:avLst/>
          </a:prstGeom>
          <a:noFill/>
        </p:spPr>
      </p:pic>
      <p:pic>
        <p:nvPicPr>
          <p:cNvPr id="6" name="Picture 6" descr="http://megion.rigla.ru/upload/storage/goods/fxwm/360x360/3891.jpg"/>
          <p:cNvPicPr>
            <a:picLocks noChangeAspect="1" noChangeArrowheads="1"/>
          </p:cNvPicPr>
          <p:nvPr/>
        </p:nvPicPr>
        <p:blipFill>
          <a:blip r:embed="rId4" cstate="print"/>
          <a:srcRect l="7500" t="7499" r="7500" b="7501"/>
          <a:stretch>
            <a:fillRect/>
          </a:stretch>
        </p:blipFill>
        <p:spPr bwMode="auto">
          <a:xfrm>
            <a:off x="785786" y="1142990"/>
            <a:ext cx="2143116" cy="1714494"/>
          </a:xfrm>
          <a:prstGeom prst="rect">
            <a:avLst/>
          </a:prstGeom>
          <a:noFill/>
        </p:spPr>
      </p:pic>
      <p:pic>
        <p:nvPicPr>
          <p:cNvPr id="7" name="Picture 8" descr="https://meritemea.com/wp-content/uploads/2013/11/embogoldmicro.jpg"/>
          <p:cNvPicPr>
            <a:picLocks noChangeAspect="1" noChangeArrowheads="1"/>
          </p:cNvPicPr>
          <p:nvPr/>
        </p:nvPicPr>
        <p:blipFill>
          <a:blip r:embed="rId5" cstate="print"/>
          <a:srcRect l="3231" t="8580" r="50718" b="8962"/>
          <a:stretch>
            <a:fillRect/>
          </a:stretch>
        </p:blipFill>
        <p:spPr bwMode="auto">
          <a:xfrm>
            <a:off x="142876" y="2928940"/>
            <a:ext cx="3573427" cy="2162876"/>
          </a:xfrm>
          <a:prstGeom prst="rect">
            <a:avLst/>
          </a:prstGeom>
          <a:noFill/>
        </p:spPr>
      </p:pic>
      <p:pic>
        <p:nvPicPr>
          <p:cNvPr id="8" name="Picture 10" descr="http://www.bostonscientific.com/content/dam/bostonscientific/pi/portfolio-group/embolization/contour/Contour-250-w-Pi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3143254"/>
            <a:ext cx="2428892" cy="1821669"/>
          </a:xfrm>
          <a:prstGeom prst="rect">
            <a:avLst/>
          </a:prstGeom>
          <a:noFill/>
        </p:spPr>
      </p:pic>
      <p:pic>
        <p:nvPicPr>
          <p:cNvPr id="9" name="Picture 12" descr="http://safibroids.com/images/embosphere_bottle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1166" y="3696898"/>
            <a:ext cx="2792834" cy="1446602"/>
          </a:xfrm>
          <a:prstGeom prst="rect">
            <a:avLst/>
          </a:prstGeom>
          <a:noFill/>
        </p:spPr>
      </p:pic>
      <p:pic>
        <p:nvPicPr>
          <p:cNvPr id="10" name="Picture 3" descr="D:\кровотечения\106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1857370"/>
            <a:ext cx="2672599" cy="1266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С., 36 лет</a:t>
            </a:r>
            <a:endParaRPr lang="ru-RU" sz="4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1395"/>
            <a:ext cx="8229600" cy="1026041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Рак носоглотки урТ2N3M0. IV ст. 2 </a:t>
            </a:r>
            <a:r>
              <a:rPr lang="ru-RU" sz="2000" dirty="0" err="1" smtClean="0">
                <a:solidFill>
                  <a:schemeClr val="bg1"/>
                </a:solidFill>
              </a:rPr>
              <a:t>кл</a:t>
            </a:r>
            <a:r>
              <a:rPr lang="ru-RU" sz="2000" dirty="0" smtClean="0">
                <a:solidFill>
                  <a:schemeClr val="bg1"/>
                </a:solidFill>
              </a:rPr>
              <a:t>. гр. Комбинированное лечение в 2012г. Рецидив.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	Осложнение: Носовое кровотечение. </a:t>
            </a:r>
            <a:endParaRPr lang="ru-RU" sz="2400" dirty="0"/>
          </a:p>
        </p:txBody>
      </p:sp>
      <p:pic>
        <p:nvPicPr>
          <p:cNvPr id="5" name="Picture 2" descr="E:\Селихова\IMG-0001-00001.jpg"/>
          <p:cNvPicPr>
            <a:picLocks noChangeAspect="1" noChangeArrowheads="1"/>
          </p:cNvPicPr>
          <p:nvPr/>
        </p:nvPicPr>
        <p:blipFill>
          <a:blip r:embed="rId2" cstate="print"/>
          <a:srcRect t="5357" b="9706"/>
          <a:stretch>
            <a:fillRect/>
          </a:stretch>
        </p:blipFill>
        <p:spPr bwMode="auto">
          <a:xfrm>
            <a:off x="865702" y="2357436"/>
            <a:ext cx="3400134" cy="2786064"/>
          </a:xfrm>
          <a:prstGeom prst="rect">
            <a:avLst/>
          </a:prstGeom>
          <a:noFill/>
        </p:spPr>
      </p:pic>
      <p:pic>
        <p:nvPicPr>
          <p:cNvPr id="6" name="Picture 4" descr="E:\Селихова\IMG-0003-00001.jpg"/>
          <p:cNvPicPr>
            <a:picLocks noChangeAspect="1" noChangeArrowheads="1"/>
          </p:cNvPicPr>
          <p:nvPr/>
        </p:nvPicPr>
        <p:blipFill>
          <a:blip r:embed="rId3" cstate="print"/>
          <a:srcRect t="3571" b="8151"/>
          <a:stretch>
            <a:fillRect/>
          </a:stretch>
        </p:blipFill>
        <p:spPr bwMode="auto">
          <a:xfrm>
            <a:off x="4357686" y="2357435"/>
            <a:ext cx="2928958" cy="27748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С., 36 лет</a:t>
            </a:r>
            <a:endParaRPr lang="ru-RU" sz="4800" dirty="0" smtClean="0"/>
          </a:p>
        </p:txBody>
      </p:sp>
      <p:pic>
        <p:nvPicPr>
          <p:cNvPr id="8" name="Picture 2" descr="C:\Users\user\Desktop\Пациенты\Селихова (Эмб опух носоглотки)\movie-0001 (1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8"/>
            <a:ext cx="4953036" cy="2786082"/>
          </a:xfrm>
          <a:prstGeom prst="rect">
            <a:avLst/>
          </a:prstGeom>
          <a:noFill/>
        </p:spPr>
      </p:pic>
      <p:pic>
        <p:nvPicPr>
          <p:cNvPr id="9" name="Picture 3" descr="C:\Users\user\Desktop\Пациенты\Селихова (Эмб опух носоглотки)\movie-0002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66" y="1571618"/>
            <a:ext cx="4953035" cy="278608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571868" y="1571618"/>
            <a:ext cx="1143008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58148" y="1571618"/>
            <a:ext cx="1285852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С., 36 лет</a:t>
            </a:r>
            <a:endParaRPr lang="ru-RU" sz="4800" dirty="0" smtClean="0"/>
          </a:p>
        </p:txBody>
      </p:sp>
      <p:pic>
        <p:nvPicPr>
          <p:cNvPr id="7" name="Picture 2" descr="C:\Users\user\Desktop\Пациенты\Селихова (Эмб опух носоглотки)\movie-0003 (1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6"/>
            <a:ext cx="4857752" cy="2732486"/>
          </a:xfrm>
          <a:prstGeom prst="rect">
            <a:avLst/>
          </a:prstGeom>
          <a:noFill/>
        </p:spPr>
      </p:pic>
      <p:pic>
        <p:nvPicPr>
          <p:cNvPr id="12" name="Picture 3" descr="C:\Users\user\Desktop\Пациенты\Селихова (Эмб опух носоглотки)\movie-0004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916" y="1643057"/>
            <a:ext cx="4810116" cy="270569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571868" y="1643057"/>
            <a:ext cx="121444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858148" y="1643057"/>
            <a:ext cx="1285852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Больной Б., 73 лет</a:t>
            </a:r>
            <a:endParaRPr lang="ru-RU" sz="4800" dirty="0" smtClean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071552"/>
            <a:ext cx="8229600" cy="102604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Рак боковой поверхности языка слева T2N0M0 Комбинированное лечение в 2010 г. Рецидив. ХТ (PF), ДЛТ СОД 60 Гр. </a:t>
            </a:r>
            <a:endParaRPr lang="ru-RU" sz="2400" dirty="0"/>
          </a:p>
        </p:txBody>
      </p:sp>
      <p:pic>
        <p:nvPicPr>
          <p:cNvPr id="9" name="Picture 2" descr="C:\Users\user\Downloads\MOVIE-000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2035965"/>
            <a:ext cx="5524507" cy="3107535"/>
          </a:xfrm>
          <a:prstGeom prst="rect">
            <a:avLst/>
          </a:prstGeom>
          <a:noFill/>
        </p:spPr>
      </p:pic>
      <p:pic>
        <p:nvPicPr>
          <p:cNvPr id="10" name="Picture 2" descr="C:\Users\user\Downloads\MOVIE-00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35966"/>
            <a:ext cx="5524506" cy="310753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786182" y="2071684"/>
            <a:ext cx="1357322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536776" y="2071684"/>
            <a:ext cx="1535949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Больной Г., 77 лет</a:t>
            </a:r>
            <a:endParaRPr lang="ru-RU" sz="4800" dirty="0" smtClean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071552"/>
            <a:ext cx="8229600" cy="1026041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Рак гортаноглотки справаT4N0M0, IV ст. 18.07.18 </a:t>
            </a:r>
            <a:r>
              <a:rPr lang="ru-RU" sz="2000" dirty="0" err="1" smtClean="0">
                <a:solidFill>
                  <a:schemeClr val="bg1"/>
                </a:solidFill>
              </a:rPr>
              <a:t>ларингэктомия</a:t>
            </a:r>
            <a:r>
              <a:rPr lang="ru-RU" sz="2000" dirty="0" smtClean="0">
                <a:solidFill>
                  <a:schemeClr val="bg1"/>
                </a:solidFill>
              </a:rPr>
              <a:t> с резекцией гортаноглотки и пластическим формированием </a:t>
            </a:r>
            <a:r>
              <a:rPr lang="ru-RU" sz="2000" dirty="0" err="1" smtClean="0">
                <a:solidFill>
                  <a:schemeClr val="bg1"/>
                </a:solidFill>
              </a:rPr>
              <a:t>трахеостомы</a:t>
            </a:r>
            <a:r>
              <a:rPr lang="ru-RU" sz="2000" dirty="0" smtClean="0">
                <a:solidFill>
                  <a:schemeClr val="bg1"/>
                </a:solidFill>
              </a:rPr>
              <a:t>. Расширенная шейная </a:t>
            </a:r>
            <a:r>
              <a:rPr lang="ru-RU" sz="2000" dirty="0" err="1" smtClean="0">
                <a:solidFill>
                  <a:schemeClr val="bg1"/>
                </a:solidFill>
              </a:rPr>
              <a:t>лимфаденэктомия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	Осложнение: Кровотечение из полости рта от 30.07.18 </a:t>
            </a:r>
            <a:endParaRPr lang="ru-RU" sz="2400" dirty="0"/>
          </a:p>
        </p:txBody>
      </p:sp>
      <p:pic>
        <p:nvPicPr>
          <p:cNvPr id="12" name="Picture 2" descr="C:\Users\user\Desktop\Пациенты\Гусейнов\MOVIE-000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144" y="2121834"/>
            <a:ext cx="4028498" cy="3021666"/>
          </a:xfrm>
          <a:prstGeom prst="rect">
            <a:avLst/>
          </a:prstGeom>
          <a:noFill/>
        </p:spPr>
      </p:pic>
      <p:pic>
        <p:nvPicPr>
          <p:cNvPr id="13" name="Picture 3" descr="C:\Users\user\Desktop\Пациенты\Гусейнов\MOVIE-00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21833"/>
            <a:ext cx="4008096" cy="300636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143240" y="2143122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286644" y="2143122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Больной К., 58 лет</a:t>
            </a:r>
            <a:endParaRPr lang="ru-RU" sz="4800" dirty="0" smtClean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188519"/>
            <a:ext cx="8229600" cy="1026041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Рак гортаноглотки уcT1N2bM0, стадия IVA. Химиотерапия PF 5 курсов, ДЛТ СОД 66Гр. 25.03.2019 радикальная шейная </a:t>
            </a:r>
            <a:r>
              <a:rPr lang="ru-RU" sz="2000" dirty="0" err="1" smtClean="0">
                <a:solidFill>
                  <a:schemeClr val="bg1"/>
                </a:solidFill>
              </a:rPr>
              <a:t>лимфодиссекция</a:t>
            </a:r>
            <a:r>
              <a:rPr lang="ru-RU" sz="2000" dirty="0" smtClean="0">
                <a:solidFill>
                  <a:schemeClr val="bg1"/>
                </a:solidFill>
              </a:rPr>
              <a:t> слева с </a:t>
            </a:r>
            <a:r>
              <a:rPr lang="ru-RU" sz="2000" dirty="0" err="1" smtClean="0">
                <a:solidFill>
                  <a:schemeClr val="bg1"/>
                </a:solidFill>
              </a:rPr>
              <a:t>реконструктивно</a:t>
            </a:r>
            <a:r>
              <a:rPr lang="ru-RU" sz="2000" dirty="0" smtClean="0">
                <a:solidFill>
                  <a:schemeClr val="bg1"/>
                </a:solidFill>
              </a:rPr>
              <a:t> пластическим компонентом. Прогрессирование опухолевого процесса. Продолженный рост лимфоузлов на шее слева. 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	Осложнение основного заболевания: </a:t>
            </a:r>
            <a:r>
              <a:rPr lang="ru-RU" sz="2000" dirty="0" err="1" smtClean="0">
                <a:solidFill>
                  <a:schemeClr val="bg1"/>
                </a:solidFill>
              </a:rPr>
              <a:t>Арозивное</a:t>
            </a:r>
            <a:r>
              <a:rPr lang="ru-RU" sz="2000" dirty="0" smtClean="0">
                <a:solidFill>
                  <a:schemeClr val="bg1"/>
                </a:solidFill>
              </a:rPr>
              <a:t> кровотечение из левой общей сонной артерии</a:t>
            </a:r>
            <a:endParaRPr lang="ru-RU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9" t="6143" r="22605" b="6949"/>
          <a:stretch>
            <a:fillRect/>
          </a:stretch>
        </p:blipFill>
        <p:spPr bwMode="auto">
          <a:xfrm>
            <a:off x="2071670" y="2285998"/>
            <a:ext cx="2219182" cy="259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2" t="12604" r="24105" b="7275"/>
          <a:stretch>
            <a:fillRect/>
          </a:stretch>
        </p:blipFill>
        <p:spPr bwMode="auto">
          <a:xfrm>
            <a:off x="5143504" y="2285998"/>
            <a:ext cx="2178833" cy="259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Больной К., 58 лет</a:t>
            </a:r>
            <a:endParaRPr lang="ru-RU" sz="4800" dirty="0" smtClean="0"/>
          </a:p>
        </p:txBody>
      </p:sp>
      <p:pic>
        <p:nvPicPr>
          <p:cNvPr id="7" name="Picture 4" descr="D:\кровотечения\Куприн А.И. ОСА\Gif\MOVIE-0001 (8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42"/>
            <a:ext cx="4323372" cy="3242529"/>
          </a:xfrm>
          <a:prstGeom prst="rect">
            <a:avLst/>
          </a:prstGeom>
          <a:noFill/>
        </p:spPr>
      </p:pic>
      <p:pic>
        <p:nvPicPr>
          <p:cNvPr id="11" name="Picture 2" descr="D:\кровотечения\Куприн А.И. ОСА\Gif\MOVIE-0002 (8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8055" y="1357304"/>
            <a:ext cx="4385945" cy="328945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357554" y="1428742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786710" y="1357304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Больной К., 58 лет</a:t>
            </a:r>
            <a:endParaRPr lang="ru-RU" sz="4800" dirty="0" smtClean="0"/>
          </a:p>
        </p:txBody>
      </p:sp>
      <p:pic>
        <p:nvPicPr>
          <p:cNvPr id="7" name="Picture 3" descr="D:\кровотечения\Куприн А.И. ОСА\Gif\MOVIE-0007 (2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2461"/>
            <a:ext cx="4445450" cy="3334087"/>
          </a:xfrm>
          <a:prstGeom prst="rect">
            <a:avLst/>
          </a:prstGeom>
          <a:noFill/>
        </p:spPr>
      </p:pic>
      <p:pic>
        <p:nvPicPr>
          <p:cNvPr id="11" name="Picture 2" descr="D:\кровотечения\Куприн А.И. ОСА\Gif\MOVIE-0008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174" y="1428742"/>
            <a:ext cx="4468826" cy="335162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071802" y="1428742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786678" y="1428742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Больной К., 58 лет</a:t>
            </a:r>
            <a:endParaRPr lang="ru-RU" sz="4800" dirty="0" smtClean="0"/>
          </a:p>
        </p:txBody>
      </p:sp>
      <p:pic>
        <p:nvPicPr>
          <p:cNvPr id="8" name="Picture 3" descr="D:\кровотечения\Куприн А.И. ОСА\IMG-0002-0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262023"/>
            <a:ext cx="3881477" cy="3881477"/>
          </a:xfrm>
          <a:prstGeom prst="rect">
            <a:avLst/>
          </a:prstGeom>
          <a:noFill/>
        </p:spPr>
      </p:pic>
      <p:pic>
        <p:nvPicPr>
          <p:cNvPr id="9" name="Picture 4" descr="D:\кровотечения\Куприн А.И. ОСА\IMG-0001-0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62023"/>
            <a:ext cx="3881477" cy="388147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357554" y="1214428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358082" y="1214428"/>
            <a:ext cx="135732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М., 76 лет</a:t>
            </a:r>
            <a:endParaRPr lang="ru-RU" sz="4800" dirty="0" smtClean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188519"/>
            <a:ext cx="8229600" cy="102604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Рак слюнной железы с </a:t>
            </a:r>
            <a:r>
              <a:rPr lang="ru-RU" sz="2000" dirty="0" err="1" smtClean="0">
                <a:solidFill>
                  <a:schemeClr val="bg1"/>
                </a:solidFill>
              </a:rPr>
              <a:t>мтс</a:t>
            </a:r>
            <a:r>
              <a:rPr lang="ru-RU" sz="2000" dirty="0" smtClean="0">
                <a:solidFill>
                  <a:schemeClr val="bg1"/>
                </a:solidFill>
              </a:rPr>
              <a:t> в л/у шеи. сТ4N1M1(</a:t>
            </a:r>
            <a:r>
              <a:rPr lang="ru-RU" sz="2000" dirty="0" err="1" smtClean="0">
                <a:solidFill>
                  <a:schemeClr val="bg1"/>
                </a:solidFill>
              </a:rPr>
              <a:t>pul</a:t>
            </a:r>
            <a:r>
              <a:rPr lang="ru-RU" sz="2000" dirty="0" smtClean="0">
                <a:solidFill>
                  <a:schemeClr val="bg1"/>
                </a:solidFill>
              </a:rPr>
              <a:t>), </a:t>
            </a:r>
            <a:r>
              <a:rPr lang="ru-RU" sz="2000" dirty="0" err="1" smtClean="0">
                <a:solidFill>
                  <a:schemeClr val="bg1"/>
                </a:solidFill>
              </a:rPr>
              <a:t>IVст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4461" r="32758" b="25000"/>
          <a:stretch>
            <a:fillRect/>
          </a:stretch>
        </p:blipFill>
        <p:spPr bwMode="auto">
          <a:xfrm>
            <a:off x="785786" y="1785932"/>
            <a:ext cx="3524208" cy="3253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D:\Пациенты\Мулюкина З.И. (шея)\IMG-20181031-WA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714494"/>
            <a:ext cx="3398369" cy="33983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М., 76 лет</a:t>
            </a:r>
            <a:endParaRPr lang="ru-RU" sz="4800" dirty="0" smtClean="0"/>
          </a:p>
        </p:txBody>
      </p:sp>
      <p:pic>
        <p:nvPicPr>
          <p:cNvPr id="10" name="Picture 2" descr="C:\Users\user\Downloads\MOVIE-0002 (2)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06" y="1142990"/>
            <a:ext cx="4143404" cy="3641181"/>
          </a:xfrm>
          <a:prstGeom prst="rect">
            <a:avLst/>
          </a:prstGeom>
          <a:noFill/>
        </p:spPr>
      </p:pic>
      <p:pic>
        <p:nvPicPr>
          <p:cNvPr id="11" name="Picture 2" descr="C:\Users\user\Downloads\MOVIE-0003 (1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143405"/>
            <a:ext cx="3829508" cy="364419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928926" y="1142990"/>
            <a:ext cx="1357322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643834" y="1142990"/>
            <a:ext cx="1357322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одержимое 2"/>
          <p:cNvSpPr>
            <a:spLocks noGrp="1"/>
          </p:cNvSpPr>
          <p:nvPr>
            <p:ph idx="1"/>
          </p:nvPr>
        </p:nvSpPr>
        <p:spPr>
          <a:xfrm>
            <a:off x="357158" y="4714891"/>
            <a:ext cx="3857652" cy="42861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До эмболизации</a:t>
            </a:r>
            <a:endParaRPr lang="ru-RU" sz="2400" dirty="0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4786314" y="4714890"/>
            <a:ext cx="3857652" cy="428610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После эмболизации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М., 76 лет</a:t>
            </a:r>
            <a:endParaRPr lang="ru-RU" sz="4800" dirty="0" smtClean="0"/>
          </a:p>
        </p:txBody>
      </p:sp>
      <p:pic>
        <p:nvPicPr>
          <p:cNvPr id="10" name="Picture 2" descr="D:\Пациенты\Мулюкина З.И. (шея)\IMG-20181031-WA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91"/>
            <a:ext cx="2758701" cy="3643320"/>
          </a:xfrm>
          <a:prstGeom prst="rect">
            <a:avLst/>
          </a:prstGeom>
          <a:noFill/>
        </p:spPr>
      </p:pic>
      <p:pic>
        <p:nvPicPr>
          <p:cNvPr id="11" name="Picture 4" descr="D:\Пациенты\Мулюкина З.И. (шея)\Фото\20181123_130759.jpg"/>
          <p:cNvPicPr>
            <a:picLocks noChangeAspect="1" noChangeArrowheads="1"/>
          </p:cNvPicPr>
          <p:nvPr/>
        </p:nvPicPr>
        <p:blipFill>
          <a:blip r:embed="rId3" cstate="print"/>
          <a:srcRect l="38096" t="20234" r="29538" b="26415"/>
          <a:stretch>
            <a:fillRect/>
          </a:stretch>
        </p:blipFill>
        <p:spPr bwMode="auto">
          <a:xfrm>
            <a:off x="2786050" y="1142990"/>
            <a:ext cx="2833693" cy="3643320"/>
          </a:xfrm>
          <a:prstGeom prst="rect">
            <a:avLst/>
          </a:prstGeom>
          <a:noFill/>
        </p:spPr>
      </p:pic>
      <p:pic>
        <p:nvPicPr>
          <p:cNvPr id="12" name="Picture 2" descr="C:\Users\user\Downloads\IMG-20190225-WA0002.jpg"/>
          <p:cNvPicPr>
            <a:picLocks noChangeAspect="1" noChangeArrowheads="1"/>
          </p:cNvPicPr>
          <p:nvPr/>
        </p:nvPicPr>
        <p:blipFill>
          <a:blip r:embed="rId4" cstate="print"/>
          <a:srcRect l="9091" r="16666" b="21212"/>
          <a:stretch>
            <a:fillRect/>
          </a:stretch>
        </p:blipFill>
        <p:spPr bwMode="auto">
          <a:xfrm>
            <a:off x="5643538" y="1571600"/>
            <a:ext cx="3500462" cy="2786064"/>
          </a:xfrm>
          <a:prstGeom prst="rect">
            <a:avLst/>
          </a:prstGeom>
          <a:noFill/>
        </p:spPr>
      </p:pic>
      <p:sp>
        <p:nvSpPr>
          <p:cNvPr id="14" name="Содержимое 2"/>
          <p:cNvSpPr>
            <a:spLocks noGrp="1"/>
          </p:cNvSpPr>
          <p:nvPr>
            <p:ph idx="1"/>
          </p:nvPr>
        </p:nvSpPr>
        <p:spPr>
          <a:xfrm>
            <a:off x="2786050" y="4714890"/>
            <a:ext cx="2786050" cy="42861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Через 1 месяц</a:t>
            </a:r>
            <a:endParaRPr lang="ru-RU" sz="2400" dirty="0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0" y="4714890"/>
            <a:ext cx="2786050" cy="428610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 эмболизации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6072198" y="4714890"/>
            <a:ext cx="2786050" cy="428610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Через 2 месяца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М., 76 лет</a:t>
            </a:r>
            <a:endParaRPr lang="ru-RU" sz="4800" dirty="0" smtClean="0"/>
          </a:p>
        </p:txBody>
      </p:sp>
      <p:sp>
        <p:nvSpPr>
          <p:cNvPr id="13" name="Содержимое 2"/>
          <p:cNvSpPr>
            <a:spLocks noGrp="1"/>
          </p:cNvSpPr>
          <p:nvPr>
            <p:ph idx="1"/>
          </p:nvPr>
        </p:nvSpPr>
        <p:spPr>
          <a:xfrm>
            <a:off x="457200" y="1071552"/>
            <a:ext cx="8229600" cy="102604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Операция 05.03.2019г. : Расширенная шейная </a:t>
            </a:r>
            <a:r>
              <a:rPr lang="ru-RU" sz="2000" dirty="0" err="1" smtClean="0">
                <a:solidFill>
                  <a:schemeClr val="bg1"/>
                </a:solidFill>
              </a:rPr>
              <a:t>лимфаденэктомия</a:t>
            </a:r>
            <a:r>
              <a:rPr lang="ru-RU" sz="2000" dirty="0" smtClean="0">
                <a:solidFill>
                  <a:schemeClr val="bg1"/>
                </a:solidFill>
              </a:rPr>
              <a:t> слева с реконструктивно-пластическим компонентом</a:t>
            </a:r>
          </a:p>
        </p:txBody>
      </p:sp>
      <p:pic>
        <p:nvPicPr>
          <p:cNvPr id="17" name="Picture 2" descr="D:\Пациенты\Мулюкина З.И. (шея)\Фото\20190328_1144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928808"/>
            <a:ext cx="2303862" cy="3071815"/>
          </a:xfrm>
          <a:prstGeom prst="rect">
            <a:avLst/>
          </a:prstGeom>
          <a:noFill/>
        </p:spPr>
      </p:pic>
      <p:pic>
        <p:nvPicPr>
          <p:cNvPr id="18" name="Picture 3" descr="D:\Пациенты\Мулюкина З.И. (шея)\Фото\20190328_114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8732" y="1928808"/>
            <a:ext cx="2303862" cy="3071816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4500562" y="2071684"/>
            <a:ext cx="535785" cy="418884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625988" y="2428874"/>
            <a:ext cx="714380" cy="20944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2" descr="D:\Пациенты\Мулюкина З.И. (шея)\МУЛЮКИНА З И\IMG_20190305_0918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14" y="2285998"/>
            <a:ext cx="3143264" cy="2357448"/>
          </a:xfrm>
          <a:prstGeom prst="rect">
            <a:avLst/>
          </a:prstGeom>
          <a:noFill/>
        </p:spPr>
      </p:pic>
      <p:sp>
        <p:nvSpPr>
          <p:cNvPr id="22" name="Стрелка вправо 21"/>
          <p:cNvSpPr/>
          <p:nvPr/>
        </p:nvSpPr>
        <p:spPr>
          <a:xfrm>
            <a:off x="3286116" y="3143254"/>
            <a:ext cx="857256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Г., 34 лет</a:t>
            </a:r>
            <a:endParaRPr lang="ru-RU" sz="4800" dirty="0" smtClean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57200" y="1188519"/>
            <a:ext cx="8229600" cy="1026041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Рак шейки матки усT2bN0M0. 2 курса </a:t>
            </a:r>
            <a:r>
              <a:rPr lang="ru-RU" sz="2000" dirty="0" err="1" smtClean="0">
                <a:solidFill>
                  <a:schemeClr val="bg1"/>
                </a:solidFill>
              </a:rPr>
              <a:t>химиоинфузии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цисплатином</a:t>
            </a:r>
            <a:r>
              <a:rPr lang="ru-RU" sz="2000" dirty="0" smtClean="0">
                <a:solidFill>
                  <a:schemeClr val="bg1"/>
                </a:solidFill>
              </a:rPr>
              <a:t> 2017г. Продолженный рост. Сочетанный курс лучевой терапии (07.18 - 10.18)</a:t>
            </a:r>
            <a:endParaRPr lang="ru-RU" sz="2400" dirty="0"/>
          </a:p>
        </p:txBody>
      </p:sp>
      <p:pic>
        <p:nvPicPr>
          <p:cNvPr id="6" name="Picture 2" descr="C:\Users\User\Desktop\IMG-0003-00001.jpg"/>
          <p:cNvPicPr>
            <a:picLocks noChangeAspect="1" noChangeArrowheads="1"/>
          </p:cNvPicPr>
          <p:nvPr/>
        </p:nvPicPr>
        <p:blipFill>
          <a:blip r:embed="rId2" cstate="print"/>
          <a:srcRect t="11662" b="9447"/>
          <a:stretch>
            <a:fillRect/>
          </a:stretch>
        </p:blipFill>
        <p:spPr bwMode="auto">
          <a:xfrm>
            <a:off x="571472" y="2428874"/>
            <a:ext cx="4051874" cy="2357454"/>
          </a:xfrm>
          <a:prstGeom prst="rect">
            <a:avLst/>
          </a:prstGeom>
          <a:noFill/>
        </p:spPr>
      </p:pic>
      <p:pic>
        <p:nvPicPr>
          <p:cNvPr id="7" name="Picture 3" descr="C:\Users\User\Desktop\IMG-0004-00001.jpg"/>
          <p:cNvPicPr>
            <a:picLocks noChangeAspect="1" noChangeArrowheads="1"/>
          </p:cNvPicPr>
          <p:nvPr/>
        </p:nvPicPr>
        <p:blipFill>
          <a:blip r:embed="rId3" cstate="print"/>
          <a:srcRect t="9205" b="9795"/>
          <a:stretch>
            <a:fillRect/>
          </a:stretch>
        </p:blipFill>
        <p:spPr bwMode="auto">
          <a:xfrm>
            <a:off x="4881567" y="2428874"/>
            <a:ext cx="3405209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Больная Г., 34 лет</a:t>
            </a:r>
            <a:endParaRPr lang="ru-RU" sz="4800" dirty="0" smtClean="0"/>
          </a:p>
        </p:txBody>
      </p:sp>
      <p:pic>
        <p:nvPicPr>
          <p:cNvPr id="10" name="Picture 3" descr="D:\MOVIE-000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3" y="1328432"/>
            <a:ext cx="4714877" cy="3258841"/>
          </a:xfrm>
          <a:prstGeom prst="rect">
            <a:avLst/>
          </a:prstGeom>
          <a:noFill/>
        </p:spPr>
      </p:pic>
      <p:pic>
        <p:nvPicPr>
          <p:cNvPr id="11" name="Picture 2" descr="D:\MOVIE-00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148248"/>
            <a:ext cx="4877459" cy="356664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500430" y="1142990"/>
            <a:ext cx="1357322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786678" y="1142990"/>
            <a:ext cx="1357322" cy="5000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00430" y="4429138"/>
            <a:ext cx="1357322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4286262"/>
            <a:ext cx="9144000" cy="5000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одержимое 2"/>
          <p:cNvSpPr>
            <a:spLocks noGrp="1"/>
          </p:cNvSpPr>
          <p:nvPr>
            <p:ph idx="1"/>
          </p:nvPr>
        </p:nvSpPr>
        <p:spPr>
          <a:xfrm>
            <a:off x="142844" y="4286262"/>
            <a:ext cx="9001156" cy="85723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Через 1 месяц после эмболизации выполнена операция: Задняя </a:t>
            </a:r>
            <a:r>
              <a:rPr lang="ru-RU" sz="2000" dirty="0" err="1" smtClean="0">
                <a:solidFill>
                  <a:schemeClr val="bg1"/>
                </a:solidFill>
              </a:rPr>
              <a:t>надлеваторная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эвисцерация</a:t>
            </a:r>
            <a:endParaRPr lang="ru-RU" sz="2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малого таза, тазовая и </a:t>
            </a:r>
            <a:r>
              <a:rPr lang="ru-RU" sz="2000" dirty="0" err="1" smtClean="0">
                <a:solidFill>
                  <a:schemeClr val="bg1"/>
                </a:solidFill>
              </a:rPr>
              <a:t>парааортальная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лимфаденэктомия</a:t>
            </a:r>
            <a:r>
              <a:rPr lang="ru-RU" sz="2000" dirty="0" smtClean="0">
                <a:solidFill>
                  <a:schemeClr val="bg1"/>
                </a:solidFill>
              </a:rPr>
              <a:t>, резекция мочевого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пузыря, левого мочеточника с формированием </a:t>
            </a:r>
            <a:r>
              <a:rPr lang="ru-RU" sz="2000" dirty="0" err="1" smtClean="0">
                <a:solidFill>
                  <a:schemeClr val="bg1"/>
                </a:solidFill>
              </a:rPr>
              <a:t>неоуретероцистоанастамоза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r>
              <a:rPr lang="ru-RU" sz="4000" dirty="0" smtClean="0"/>
              <a:t>Наш опыт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12 экстренных </a:t>
            </a:r>
            <a:r>
              <a:rPr lang="ru-RU" dirty="0" err="1" smtClean="0">
                <a:solidFill>
                  <a:schemeClr val="bg1"/>
                </a:solidFill>
              </a:rPr>
              <a:t>эндоваскулярных</a:t>
            </a:r>
            <a:r>
              <a:rPr lang="ru-RU" dirty="0" smtClean="0">
                <a:solidFill>
                  <a:schemeClr val="bg1"/>
                </a:solidFill>
              </a:rPr>
              <a:t> вмешательств по поводу острых кровотечений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Технический успех – 100%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Осложнения – 2 больных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54C0CBF-D179-AF48-A948-CD89E543E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12930"/>
            <a:ext cx="6840760" cy="513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32" y="1000114"/>
            <a:ext cx="1357322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786678" y="1000114"/>
            <a:ext cx="1357322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OGV17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357304"/>
            <a:ext cx="4714908" cy="3505396"/>
          </a:xfrm>
          <a:prstGeom prst="rect">
            <a:avLst/>
          </a:prstGeom>
          <a:noFill/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57200" y="60568"/>
            <a:ext cx="8229600" cy="93954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119</TotalTime>
  <Words>773</Words>
  <Application>Microsoft Office PowerPoint</Application>
  <PresentationFormat>Экран (16:9)</PresentationFormat>
  <Paragraphs>82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13</vt:i4>
      </vt:variant>
      <vt:variant>
        <vt:lpstr>Заголовки слайдов</vt:lpstr>
      </vt:variant>
      <vt:variant>
        <vt:i4>27</vt:i4>
      </vt:variant>
    </vt:vector>
  </HeadingPairs>
  <TitlesOfParts>
    <vt:vector size="40" baseType="lpstr">
      <vt:lpstr>Модульная</vt:lpstr>
      <vt:lpstr>1_Модульная</vt:lpstr>
      <vt:lpstr>2_Модульная</vt:lpstr>
      <vt:lpstr>3_Модульная</vt:lpstr>
      <vt:lpstr>4_Модульная</vt:lpstr>
      <vt:lpstr>5_Модульная</vt:lpstr>
      <vt:lpstr>6_Модульная</vt:lpstr>
      <vt:lpstr>7_Модульная</vt:lpstr>
      <vt:lpstr>8_Модульная</vt:lpstr>
      <vt:lpstr>9_Модульная</vt:lpstr>
      <vt:lpstr>10_Модульная</vt:lpstr>
      <vt:lpstr>11_Модульная</vt:lpstr>
      <vt:lpstr>12_Модульная</vt:lpstr>
      <vt:lpstr>Эмболизация при кровотечениях у пациентов, страдающих онкологическими заболеваниями</vt:lpstr>
      <vt:lpstr>Неотложные состояния в онкологии (НСО)</vt:lpstr>
      <vt:lpstr>По патогенезу НСО могут быть вызваны:</vt:lpstr>
      <vt:lpstr>Кровотечение у пациентов, страдающих онкологическими заболеваниями, может носить </vt:lpstr>
      <vt:lpstr>По патогенезу опухолевые кровотечения делятся на:</vt:lpstr>
      <vt:lpstr>Кровотечения у пациентов, страдающих онкологическими заболеваниями</vt:lpstr>
      <vt:lpstr>Презентация PowerPoint</vt:lpstr>
      <vt:lpstr>Диагностическая ангиография</vt:lpstr>
      <vt:lpstr>Эмболизирующие агенты</vt:lpstr>
      <vt:lpstr>Больная С., 36 лет</vt:lpstr>
      <vt:lpstr>Больная С., 36 лет</vt:lpstr>
      <vt:lpstr>Больная С., 36 лет</vt:lpstr>
      <vt:lpstr>Больной Б., 73 лет</vt:lpstr>
      <vt:lpstr>Больной Г., 77 лет</vt:lpstr>
      <vt:lpstr>Больной К., 58 лет</vt:lpstr>
      <vt:lpstr>Больной К., 58 лет</vt:lpstr>
      <vt:lpstr>Больной К., 58 лет</vt:lpstr>
      <vt:lpstr>Больной К., 58 лет</vt:lpstr>
      <vt:lpstr>Больная М., 76 лет</vt:lpstr>
      <vt:lpstr>Больная М., 76 лет</vt:lpstr>
      <vt:lpstr>Больная М., 76 лет</vt:lpstr>
      <vt:lpstr>Больная М., 76 лет</vt:lpstr>
      <vt:lpstr>Больная Г., 34 лет</vt:lpstr>
      <vt:lpstr>Больная Г., 34 лет</vt:lpstr>
      <vt:lpstr>Наш опыт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Эмболизация при кровотечениях у пациентов, страдающих онкологическими заболеваниями</dc:title>
  <dc:creator>user</dc:creator>
  <cp:lastModifiedBy>Кузнецов </cp:lastModifiedBy>
  <cp:revision>15</cp:revision>
  <dcterms:created xsi:type="dcterms:W3CDTF">2019-12-03T14:46:38Z</dcterms:created>
  <dcterms:modified xsi:type="dcterms:W3CDTF">2019-12-10T09:12:07Z</dcterms:modified>
</cp:coreProperties>
</file>